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94" r:id="rId3"/>
    <p:sldId id="314" r:id="rId4"/>
    <p:sldId id="284" r:id="rId5"/>
    <p:sldId id="288" r:id="rId6"/>
    <p:sldId id="263" r:id="rId7"/>
    <p:sldId id="296" r:id="rId8"/>
    <p:sldId id="267" r:id="rId9"/>
    <p:sldId id="316" r:id="rId10"/>
    <p:sldId id="297" r:id="rId11"/>
    <p:sldId id="298" r:id="rId12"/>
    <p:sldId id="301" r:id="rId13"/>
    <p:sldId id="303" r:id="rId14"/>
    <p:sldId id="273" r:id="rId15"/>
    <p:sldId id="317" r:id="rId16"/>
    <p:sldId id="278" r:id="rId17"/>
    <p:sldId id="305" r:id="rId18"/>
    <p:sldId id="304" r:id="rId19"/>
    <p:sldId id="274" r:id="rId20"/>
    <p:sldId id="271" r:id="rId21"/>
    <p:sldId id="315" r:id="rId22"/>
    <p:sldId id="312" r:id="rId23"/>
    <p:sldId id="313" r:id="rId24"/>
    <p:sldId id="307" r:id="rId25"/>
    <p:sldId id="283" r:id="rId26"/>
    <p:sldId id="275"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706" autoAdjust="0"/>
  </p:normalViewPr>
  <p:slideViewPr>
    <p:cSldViewPr snapToGrid="0">
      <p:cViewPr varScale="1">
        <p:scale>
          <a:sx n="108" d="100"/>
          <a:sy n="108" d="100"/>
        </p:scale>
        <p:origin x="1296" y="96"/>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FC2C3-E0A8-47E7-AFE2-4D3662A96FDA}" type="datetimeFigureOut">
              <a:rPr kumimoji="1" lang="ja-JP" altLang="en-US" smtClean="0"/>
              <a:t>2020/12/14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4CCC8-1209-48FF-BBB3-828EC3F9AE09}" type="slidenum">
              <a:rPr kumimoji="1" lang="ja-JP" altLang="en-US" smtClean="0"/>
              <a:t>‹#›</a:t>
            </a:fld>
            <a:endParaRPr kumimoji="1" lang="ja-JP" altLang="en-US"/>
          </a:p>
        </p:txBody>
      </p:sp>
    </p:spTree>
    <p:extLst>
      <p:ext uri="{BB962C8B-B14F-4D97-AF65-F5344CB8AC3E}">
        <p14:creationId xmlns:p14="http://schemas.microsoft.com/office/powerpoint/2010/main" val="248110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934CCC8-1209-48FF-BBB3-828EC3F9AE09}" type="slidenum">
              <a:rPr kumimoji="1" lang="ja-JP" altLang="en-US" smtClean="0"/>
              <a:t>1</a:t>
            </a:fld>
            <a:endParaRPr kumimoji="1" lang="ja-JP" altLang="en-US"/>
          </a:p>
        </p:txBody>
      </p:sp>
    </p:spTree>
    <p:extLst>
      <p:ext uri="{BB962C8B-B14F-4D97-AF65-F5344CB8AC3E}">
        <p14:creationId xmlns:p14="http://schemas.microsoft.com/office/powerpoint/2010/main" val="8510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en-US" altLang="ja-JP" dirty="0"/>
              <a:t>2030</a:t>
            </a:r>
            <a:r>
              <a:rPr kumimoji="1" lang="ja-JP" altLang="en-US" dirty="0"/>
              <a:t>年</a:t>
            </a:r>
            <a:r>
              <a:rPr kumimoji="1" lang="en-US" altLang="ja-JP" dirty="0"/>
              <a:t>EV</a:t>
            </a:r>
            <a:r>
              <a:rPr kumimoji="1" lang="ja-JP" altLang="en-US" dirty="0"/>
              <a:t>販売２０－３０％</a:t>
            </a:r>
          </a:p>
        </p:txBody>
      </p:sp>
      <p:sp>
        <p:nvSpPr>
          <p:cNvPr id="4" name="スライド番号プレースホルダー 3"/>
          <p:cNvSpPr>
            <a:spLocks noGrp="1"/>
          </p:cNvSpPr>
          <p:nvPr>
            <p:ph type="sldNum" sz="quarter" idx="10"/>
          </p:nvPr>
        </p:nvSpPr>
        <p:spPr/>
        <p:txBody>
          <a:bodyPr/>
          <a:lstStyle/>
          <a:p>
            <a:fld id="{7F67B5CF-D407-4EFD-A1E7-EA689A70F33B}" type="slidenum">
              <a:rPr kumimoji="1" lang="ja-JP" altLang="en-US" smtClean="0"/>
              <a:t>8</a:t>
            </a:fld>
            <a:endParaRPr kumimoji="1" lang="ja-JP" altLang="en-US"/>
          </a:p>
        </p:txBody>
      </p:sp>
    </p:spTree>
    <p:extLst>
      <p:ext uri="{BB962C8B-B14F-4D97-AF65-F5344CB8AC3E}">
        <p14:creationId xmlns:p14="http://schemas.microsoft.com/office/powerpoint/2010/main" val="16562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4D85B8-AEFD-4DFB-B4A3-BC5F8C755067}"/>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6B51034-C97B-4A14-8B2B-BB61857062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736469-D493-4245-81DE-0054FAB11114}"/>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5" name="フッター プレースホルダー 4">
            <a:extLst>
              <a:ext uri="{FF2B5EF4-FFF2-40B4-BE49-F238E27FC236}">
                <a16:creationId xmlns:a16="http://schemas.microsoft.com/office/drawing/2014/main" id="{AB1EF382-DAA0-4729-9F40-917FDB9F67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9D6726-808B-4671-9634-FFB44C531C94}"/>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125049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760D3-1B46-4434-94DA-0292324DAC0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5A0A80-E689-4374-8CBB-92E56D8BAC1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0A1001-EA4B-4C94-ADE7-86A914797CDF}"/>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5" name="フッター プレースホルダー 4">
            <a:extLst>
              <a:ext uri="{FF2B5EF4-FFF2-40B4-BE49-F238E27FC236}">
                <a16:creationId xmlns:a16="http://schemas.microsoft.com/office/drawing/2014/main" id="{09F6EC57-E5F7-43C3-97D8-5CC7E1520C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24F995-DF51-4E85-8156-339176ED006A}"/>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317389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3872B26-E980-444C-8CE3-F8559073B503}"/>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99F0BE6-71FB-4979-AEC5-D3932A324AE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67BD3A-6834-4B81-9A46-68CA806DE160}"/>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5" name="フッター プレースホルダー 4">
            <a:extLst>
              <a:ext uri="{FF2B5EF4-FFF2-40B4-BE49-F238E27FC236}">
                <a16:creationId xmlns:a16="http://schemas.microsoft.com/office/drawing/2014/main" id="{42EFC768-E95D-4DB2-B6A3-8A8F846759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E01F33-14C7-4ABE-B0C6-FFE7B6F0972A}"/>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12141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F015C-E83E-4237-910E-362604A574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BF570C-4D89-4BC4-AA53-D548B2553B0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F7C0FF-BFBD-4DF4-AC9A-B9093FE0C592}"/>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5" name="フッター プレースホルダー 4">
            <a:extLst>
              <a:ext uri="{FF2B5EF4-FFF2-40B4-BE49-F238E27FC236}">
                <a16:creationId xmlns:a16="http://schemas.microsoft.com/office/drawing/2014/main" id="{155A04F3-63C1-4B42-A777-57FCA7692E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C0B29B-C989-4DEC-A412-5666A784741B}"/>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422678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679476-6373-41A1-BD6C-88320B9B757B}"/>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28D801-2200-492A-8E2D-5B162D0E031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D6B3839-79DF-4BB7-A239-E840C5CF3943}"/>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5" name="フッター プレースホルダー 4">
            <a:extLst>
              <a:ext uri="{FF2B5EF4-FFF2-40B4-BE49-F238E27FC236}">
                <a16:creationId xmlns:a16="http://schemas.microsoft.com/office/drawing/2014/main" id="{70A834C4-D821-4ABA-99EC-6AEF49222E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43ADC4-ABF0-4799-BCA3-16B2E89C8629}"/>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328150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7025ED-0FE1-4E0E-87A4-FF6AC407DE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09AD8A-D129-433D-895D-E001534A8FD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8A7DD16-872B-4B2E-99CC-304B5F3C1651}"/>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1ABA1F5-1455-4F13-A8B7-F891768165E6}"/>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6" name="フッター プレースホルダー 5">
            <a:extLst>
              <a:ext uri="{FF2B5EF4-FFF2-40B4-BE49-F238E27FC236}">
                <a16:creationId xmlns:a16="http://schemas.microsoft.com/office/drawing/2014/main" id="{7AF8A85F-3E99-42D9-BA97-941D92549C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C667E0-E1A1-4DE2-9FEB-438F46999C69}"/>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206536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E81D8-0699-4273-917C-580F176ADE3C}"/>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FF1158-51E2-4895-B2B5-06643C17A16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EF5ADA2-558A-4DA7-BC31-6E98E0574D0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D131FA-D7B9-4ADC-A2B7-78BA0968BA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262065A-3CC7-477B-85F3-95F89DB545A7}"/>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971062A-73F5-4AE4-9D6F-C8BCD43002CD}"/>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8" name="フッター プレースホルダー 7">
            <a:extLst>
              <a:ext uri="{FF2B5EF4-FFF2-40B4-BE49-F238E27FC236}">
                <a16:creationId xmlns:a16="http://schemas.microsoft.com/office/drawing/2014/main" id="{11D00C27-5ED7-4806-91AC-CF7206FF2D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3B65928-4C4D-4F22-AB35-399B988D07AC}"/>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319673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F46D4-05A0-4441-97FF-AF1BFC3119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0FD580E-3599-4C22-9C6C-83F2B823BD0E}"/>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4" name="フッター プレースホルダー 3">
            <a:extLst>
              <a:ext uri="{FF2B5EF4-FFF2-40B4-BE49-F238E27FC236}">
                <a16:creationId xmlns:a16="http://schemas.microsoft.com/office/drawing/2014/main" id="{F6D6AA51-C63D-44BC-B85C-03BCE4C2F24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051E36F-BA46-4239-A086-8C28D82C714D}"/>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248525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4424B65-F133-4679-A507-DFD583C2E1A7}"/>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3" name="フッター プレースホルダー 2">
            <a:extLst>
              <a:ext uri="{FF2B5EF4-FFF2-40B4-BE49-F238E27FC236}">
                <a16:creationId xmlns:a16="http://schemas.microsoft.com/office/drawing/2014/main" id="{E5269BE3-F819-46B1-9FF2-541611B23D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2D3C927-629B-4710-A0EA-B8050094B03A}"/>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359404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A5B18A-47F9-4310-8FEE-DA9D6B4563D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83B8A2-5AEA-4C77-BDF6-2D0F039EDD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42EE35D-B8D0-404D-B1AA-5632FA3D11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DC6CF9-CCFD-499C-B5D5-8D7C842274BA}"/>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6" name="フッター プレースホルダー 5">
            <a:extLst>
              <a:ext uri="{FF2B5EF4-FFF2-40B4-BE49-F238E27FC236}">
                <a16:creationId xmlns:a16="http://schemas.microsoft.com/office/drawing/2014/main" id="{BD58C802-032C-4BA7-90B3-47416E63CD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F5A4DB-EEB7-4A7E-B648-F8F443A6434A}"/>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4441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88161-2F5B-432F-98AD-17AC31C516F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07D1C4C-3B49-47AB-ADA4-BE0B6BE3FDE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F15CA7D-CFFB-43DF-9EC2-488405F086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D4998C-7793-4518-BC73-5EEB34C312DB}"/>
              </a:ext>
            </a:extLst>
          </p:cNvPr>
          <p:cNvSpPr>
            <a:spLocks noGrp="1"/>
          </p:cNvSpPr>
          <p:nvPr>
            <p:ph type="dt" sz="half" idx="10"/>
          </p:nvPr>
        </p:nvSpPr>
        <p:spPr/>
        <p:txBody>
          <a:bodyPr/>
          <a:lstStyle/>
          <a:p>
            <a:fld id="{C6483853-5334-4F17-AE7C-62717B903F01}" type="datetimeFigureOut">
              <a:rPr kumimoji="1" lang="ja-JP" altLang="en-US" smtClean="0"/>
              <a:t>2020/12/14</a:t>
            </a:fld>
            <a:endParaRPr kumimoji="1" lang="ja-JP" altLang="en-US"/>
          </a:p>
        </p:txBody>
      </p:sp>
      <p:sp>
        <p:nvSpPr>
          <p:cNvPr id="6" name="フッター プレースホルダー 5">
            <a:extLst>
              <a:ext uri="{FF2B5EF4-FFF2-40B4-BE49-F238E27FC236}">
                <a16:creationId xmlns:a16="http://schemas.microsoft.com/office/drawing/2014/main" id="{2DFD9C60-63C2-42CF-8A02-D9B284987D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CA7BEA-25E7-444F-B653-24C2FA00F899}"/>
              </a:ext>
            </a:extLst>
          </p:cNvPr>
          <p:cNvSpPr>
            <a:spLocks noGrp="1"/>
          </p:cNvSpPr>
          <p:nvPr>
            <p:ph type="sldNum" sz="quarter" idx="12"/>
          </p:nvPr>
        </p:nvSpPr>
        <p:spPr/>
        <p:txBody>
          <a:body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195992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2C9715D-20C2-4635-908F-579AF7B5B6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76FBDD-0A94-4E45-AC9E-A8119A6516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22930A-50AA-46CE-A084-E1A1071FBD2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483853-5334-4F17-AE7C-62717B903F01}" type="datetimeFigureOut">
              <a:rPr kumimoji="1" lang="ja-JP" altLang="en-US" smtClean="0"/>
              <a:t>2020/12/14</a:t>
            </a:fld>
            <a:endParaRPr kumimoji="1" lang="ja-JP" altLang="en-US"/>
          </a:p>
        </p:txBody>
      </p:sp>
      <p:sp>
        <p:nvSpPr>
          <p:cNvPr id="5" name="フッター プレースホルダー 4">
            <a:extLst>
              <a:ext uri="{FF2B5EF4-FFF2-40B4-BE49-F238E27FC236}">
                <a16:creationId xmlns:a16="http://schemas.microsoft.com/office/drawing/2014/main" id="{55EEB439-E080-4102-B0E3-A10BB67660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DD372CD-25E3-4D2F-BAAD-42372E09A93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300D38-B8CA-4A38-9BD7-5258FFDA0B17}" type="slidenum">
              <a:rPr kumimoji="1" lang="ja-JP" altLang="en-US" smtClean="0"/>
              <a:t>‹#›</a:t>
            </a:fld>
            <a:endParaRPr kumimoji="1" lang="ja-JP" altLang="en-US"/>
          </a:p>
        </p:txBody>
      </p:sp>
    </p:spTree>
    <p:extLst>
      <p:ext uri="{BB962C8B-B14F-4D97-AF65-F5344CB8AC3E}">
        <p14:creationId xmlns:p14="http://schemas.microsoft.com/office/powerpoint/2010/main" val="20632745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kobashi.takuro@nies.go.j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eti.go.jp/shingikai/santeii/pdf/044_02_00.pdf"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95798-FA15-4B8A-B4F0-996C3354E390}"/>
              </a:ext>
            </a:extLst>
          </p:cNvPr>
          <p:cNvSpPr>
            <a:spLocks noGrp="1"/>
          </p:cNvSpPr>
          <p:nvPr>
            <p:ph type="ctrTitle"/>
          </p:nvPr>
        </p:nvSpPr>
        <p:spPr>
          <a:xfrm>
            <a:off x="765699" y="797766"/>
            <a:ext cx="7772400" cy="1421653"/>
          </a:xfrm>
        </p:spPr>
        <p:txBody>
          <a:bodyPr>
            <a:normAutofit/>
          </a:bodyPr>
          <a:lstStyle/>
          <a:p>
            <a:r>
              <a:rPr lang="en-US" altLang="ja-JP" sz="4000" b="1" dirty="0"/>
              <a:t>PV</a:t>
            </a:r>
            <a:r>
              <a:rPr lang="ja-JP" altLang="en-US" sz="4000" b="1" dirty="0"/>
              <a:t>と</a:t>
            </a:r>
            <a:r>
              <a:rPr lang="en-US" altLang="ja-JP" sz="4000" b="1" dirty="0"/>
              <a:t>EV</a:t>
            </a:r>
            <a:r>
              <a:rPr lang="ja-JP" altLang="en-US" sz="4000" b="1" dirty="0"/>
              <a:t>を用いた日本の都市の</a:t>
            </a:r>
            <a:br>
              <a:rPr lang="en-US" altLang="ja-JP" sz="4000" b="1" dirty="0"/>
            </a:br>
            <a:r>
              <a:rPr lang="ja-JP" altLang="en-US" sz="4000" b="1" dirty="0"/>
              <a:t>脱炭素化の可能性</a:t>
            </a:r>
          </a:p>
        </p:txBody>
      </p:sp>
      <p:sp>
        <p:nvSpPr>
          <p:cNvPr id="3" name="字幕 2">
            <a:extLst>
              <a:ext uri="{FF2B5EF4-FFF2-40B4-BE49-F238E27FC236}">
                <a16:creationId xmlns:a16="http://schemas.microsoft.com/office/drawing/2014/main" id="{0E658419-2D81-4BA7-AF51-CC1F3D2BF5D8}"/>
              </a:ext>
            </a:extLst>
          </p:cNvPr>
          <p:cNvSpPr>
            <a:spLocks noGrp="1"/>
          </p:cNvSpPr>
          <p:nvPr>
            <p:ph type="subTitle" idx="1"/>
          </p:nvPr>
        </p:nvSpPr>
        <p:spPr>
          <a:xfrm>
            <a:off x="1143000" y="2948151"/>
            <a:ext cx="6858000" cy="3648867"/>
          </a:xfrm>
        </p:spPr>
        <p:txBody>
          <a:bodyPr>
            <a:normAutofit/>
          </a:bodyPr>
          <a:lstStyle/>
          <a:p>
            <a:r>
              <a:rPr kumimoji="1" lang="en-US" altLang="ja-JP"/>
              <a:t>2020</a:t>
            </a:r>
            <a:r>
              <a:rPr kumimoji="1" lang="ja-JP" altLang="en-US"/>
              <a:t>年</a:t>
            </a:r>
            <a:r>
              <a:rPr kumimoji="1" lang="en-US" altLang="ja-JP"/>
              <a:t>12</a:t>
            </a:r>
            <a:r>
              <a:rPr kumimoji="1" lang="ja-JP" altLang="en-US"/>
              <a:t>月</a:t>
            </a:r>
            <a:r>
              <a:rPr kumimoji="1" lang="en-US" altLang="ja-JP"/>
              <a:t>14</a:t>
            </a:r>
            <a:r>
              <a:rPr kumimoji="1" lang="ja-JP" altLang="en-US"/>
              <a:t>日</a:t>
            </a:r>
            <a:endParaRPr kumimoji="1" lang="en-US" altLang="ja-JP"/>
          </a:p>
          <a:p>
            <a:endParaRPr kumimoji="1" lang="en-US" altLang="ja-JP"/>
          </a:p>
          <a:p>
            <a:r>
              <a:rPr lang="ja-JP" altLang="en-US" sz="2000"/>
              <a:t>ゼロカーボン</a:t>
            </a:r>
            <a:r>
              <a:rPr lang="en-US" altLang="ja-JP" sz="2000"/>
              <a:t>×</a:t>
            </a:r>
            <a:r>
              <a:rPr lang="ja-JP" altLang="en-US" sz="2000"/>
              <a:t>デジタル：</a:t>
            </a:r>
            <a:endParaRPr lang="en-US" altLang="ja-JP" sz="2000"/>
          </a:p>
          <a:p>
            <a:r>
              <a:rPr lang="ja-JP" altLang="en-US" sz="2000"/>
              <a:t>ポストコロナ時代の都市の脱炭素化</a:t>
            </a:r>
            <a:endParaRPr lang="en-US" altLang="ja-JP" sz="2000"/>
          </a:p>
          <a:p>
            <a:endParaRPr kumimoji="1" lang="en-US" altLang="ja-JP"/>
          </a:p>
          <a:p>
            <a:endParaRPr kumimoji="1" lang="en-US" altLang="ja-JP"/>
          </a:p>
          <a:p>
            <a:r>
              <a:rPr kumimoji="1" lang="ja-JP" altLang="en-US"/>
              <a:t>国立環境研究所</a:t>
            </a:r>
            <a:endParaRPr kumimoji="1" lang="en-US" altLang="ja-JP"/>
          </a:p>
          <a:p>
            <a:r>
              <a:rPr kumimoji="1" lang="ja-JP" altLang="en-US"/>
              <a:t>小端拓郎</a:t>
            </a:r>
            <a:endParaRPr kumimoji="1" lang="en-US" altLang="ja-JP"/>
          </a:p>
          <a:p>
            <a:r>
              <a:rPr lang="en-US" altLang="ja-JP"/>
              <a:t>E-mail: kobashi.takuro@nies.go.jp</a:t>
            </a:r>
          </a:p>
          <a:p>
            <a:endParaRPr kumimoji="1" lang="ja-JP" altLang="en-US" dirty="0"/>
          </a:p>
        </p:txBody>
      </p:sp>
    </p:spTree>
    <p:extLst>
      <p:ext uri="{BB962C8B-B14F-4D97-AF65-F5344CB8AC3E}">
        <p14:creationId xmlns:p14="http://schemas.microsoft.com/office/powerpoint/2010/main" val="263310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BDA7B-58D0-4FE5-A2DA-7415E65813A3}"/>
              </a:ext>
            </a:extLst>
          </p:cNvPr>
          <p:cNvSpPr>
            <a:spLocks noGrp="1"/>
          </p:cNvSpPr>
          <p:nvPr>
            <p:ph type="title"/>
          </p:nvPr>
        </p:nvSpPr>
        <p:spPr>
          <a:xfrm>
            <a:off x="810502" y="77750"/>
            <a:ext cx="7447396" cy="1325563"/>
          </a:xfrm>
        </p:spPr>
        <p:txBody>
          <a:bodyPr>
            <a:normAutofit/>
          </a:bodyPr>
          <a:lstStyle/>
          <a:p>
            <a:pPr algn="ctr"/>
            <a:r>
              <a:rPr lang="ja-JP" altLang="en-US" sz="3600" b="1" dirty="0"/>
              <a:t>一世帯における</a:t>
            </a:r>
            <a:r>
              <a:rPr lang="en-US" altLang="ja-JP" sz="3600" b="1" dirty="0"/>
              <a:t>PV+EV</a:t>
            </a:r>
            <a:r>
              <a:rPr lang="ja-JP" altLang="en-US" sz="3600" b="1" dirty="0"/>
              <a:t>の経済性</a:t>
            </a:r>
          </a:p>
        </p:txBody>
      </p:sp>
      <p:pic>
        <p:nvPicPr>
          <p:cNvPr id="4" name="コンテンツ プレースホルダー 3">
            <a:extLst>
              <a:ext uri="{FF2B5EF4-FFF2-40B4-BE49-F238E27FC236}">
                <a16:creationId xmlns:a16="http://schemas.microsoft.com/office/drawing/2014/main" id="{5306A422-55A3-4764-B433-F5BA09B81E58}"/>
              </a:ext>
            </a:extLst>
          </p:cNvPr>
          <p:cNvPicPr>
            <a:picLocks noGrp="1" noChangeAspect="1"/>
          </p:cNvPicPr>
          <p:nvPr>
            <p:ph idx="1"/>
          </p:nvPr>
        </p:nvPicPr>
        <p:blipFill>
          <a:blip r:embed="rId2"/>
          <a:stretch>
            <a:fillRect/>
          </a:stretch>
        </p:blipFill>
        <p:spPr>
          <a:xfrm>
            <a:off x="797327" y="1447062"/>
            <a:ext cx="7928457" cy="4233912"/>
          </a:xfrm>
          <a:prstGeom prst="rect">
            <a:avLst/>
          </a:prstGeom>
        </p:spPr>
      </p:pic>
      <p:sp>
        <p:nvSpPr>
          <p:cNvPr id="5" name="テキスト ボックス 4">
            <a:extLst>
              <a:ext uri="{FF2B5EF4-FFF2-40B4-BE49-F238E27FC236}">
                <a16:creationId xmlns:a16="http://schemas.microsoft.com/office/drawing/2014/main" id="{1D19DFBD-4DF3-4117-8EE4-8AAA57F92A1B}"/>
              </a:ext>
            </a:extLst>
          </p:cNvPr>
          <p:cNvSpPr txBox="1"/>
          <p:nvPr/>
        </p:nvSpPr>
        <p:spPr>
          <a:xfrm>
            <a:off x="4979889" y="5410028"/>
            <a:ext cx="2858610" cy="307777"/>
          </a:xfrm>
          <a:prstGeom prst="rect">
            <a:avLst/>
          </a:prstGeom>
          <a:noFill/>
        </p:spPr>
        <p:txBody>
          <a:bodyPr wrap="square" rtlCol="0">
            <a:spAutoFit/>
          </a:bodyPr>
          <a:lstStyle/>
          <a:p>
            <a:r>
              <a:rPr kumimoji="1" lang="en-US" altLang="ja-JP" sz="1400" dirty="0"/>
              <a:t>Kobashi and Yarime (2019)</a:t>
            </a:r>
            <a:endParaRPr kumimoji="1" lang="ja-JP" altLang="en-US" sz="1400" dirty="0"/>
          </a:p>
        </p:txBody>
      </p:sp>
      <p:sp>
        <p:nvSpPr>
          <p:cNvPr id="7" name="テキスト ボックス 6">
            <a:extLst>
              <a:ext uri="{FF2B5EF4-FFF2-40B4-BE49-F238E27FC236}">
                <a16:creationId xmlns:a16="http://schemas.microsoft.com/office/drawing/2014/main" id="{7F36C0FF-ED01-4A65-9C69-75FC9D26FCF6}"/>
              </a:ext>
            </a:extLst>
          </p:cNvPr>
          <p:cNvSpPr txBox="1"/>
          <p:nvPr/>
        </p:nvSpPr>
        <p:spPr>
          <a:xfrm>
            <a:off x="524752" y="5956917"/>
            <a:ext cx="7928457"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週末のみ車を使う人を想定。週末</a:t>
            </a:r>
            <a:r>
              <a:rPr kumimoji="1" lang="en-US" altLang="ja-JP" dirty="0"/>
              <a:t>12pm-12am</a:t>
            </a:r>
            <a:r>
              <a:rPr kumimoji="1" lang="ja-JP" altLang="en-US" dirty="0"/>
              <a:t>は</a:t>
            </a:r>
            <a:r>
              <a:rPr kumimoji="1" lang="en-US" altLang="ja-JP" dirty="0"/>
              <a:t>V2H</a:t>
            </a:r>
            <a:r>
              <a:rPr kumimoji="1" lang="ja-JP" altLang="en-US" dirty="0"/>
              <a:t>に使わない。</a:t>
            </a:r>
            <a:endParaRPr kumimoji="1" lang="en-US" altLang="ja-JP" dirty="0"/>
          </a:p>
          <a:p>
            <a:pPr marL="285750" indent="-285750">
              <a:buFont typeface="Arial" panose="020B0604020202020204" pitchFamily="34" charset="0"/>
              <a:buChar char="•"/>
            </a:pPr>
            <a:r>
              <a:rPr kumimoji="1" lang="ja-JP" altLang="en-US" dirty="0"/>
              <a:t>年間走行距離１万キロ。二人以上世帯年平均電力消費：</a:t>
            </a:r>
            <a:r>
              <a:rPr kumimoji="1" lang="en-US" altLang="ja-JP" dirty="0"/>
              <a:t>4980kWh</a:t>
            </a:r>
            <a:endParaRPr kumimoji="1" lang="ja-JP" altLang="en-US" dirty="0"/>
          </a:p>
        </p:txBody>
      </p:sp>
      <p:sp>
        <p:nvSpPr>
          <p:cNvPr id="3" name="テキスト ボックス 2">
            <a:extLst>
              <a:ext uri="{FF2B5EF4-FFF2-40B4-BE49-F238E27FC236}">
                <a16:creationId xmlns:a16="http://schemas.microsoft.com/office/drawing/2014/main" id="{8AF568CF-ECB5-4020-8261-80DC5A4F68BD}"/>
              </a:ext>
            </a:extLst>
          </p:cNvPr>
          <p:cNvSpPr txBox="1"/>
          <p:nvPr/>
        </p:nvSpPr>
        <p:spPr>
          <a:xfrm rot="16200000">
            <a:off x="-1046188" y="2938409"/>
            <a:ext cx="4233913" cy="369332"/>
          </a:xfrm>
          <a:prstGeom prst="rect">
            <a:avLst/>
          </a:prstGeom>
          <a:solidFill>
            <a:schemeClr val="bg1"/>
          </a:solidFill>
        </p:spPr>
        <p:txBody>
          <a:bodyPr wrap="square" rtlCol="0">
            <a:spAutoFit/>
          </a:bodyPr>
          <a:lstStyle/>
          <a:p>
            <a:r>
              <a:rPr kumimoji="1" lang="ja-JP" altLang="en-US" dirty="0"/>
              <a:t>年間電気・ガソリン経費　（</a:t>
            </a:r>
            <a:r>
              <a:rPr kumimoji="1" lang="en-US" altLang="ja-JP" dirty="0"/>
              <a:t>US</a:t>
            </a:r>
            <a:r>
              <a:rPr kumimoji="1" lang="ja-JP" altLang="en-US" dirty="0"/>
              <a:t>ドル）</a:t>
            </a:r>
          </a:p>
        </p:txBody>
      </p:sp>
      <p:sp>
        <p:nvSpPr>
          <p:cNvPr id="6" name="正方形/長方形 5">
            <a:extLst>
              <a:ext uri="{FF2B5EF4-FFF2-40B4-BE49-F238E27FC236}">
                <a16:creationId xmlns:a16="http://schemas.microsoft.com/office/drawing/2014/main" id="{1040C47A-15C5-4B32-86FA-BF86684B35D6}"/>
              </a:ext>
            </a:extLst>
          </p:cNvPr>
          <p:cNvSpPr/>
          <p:nvPr/>
        </p:nvSpPr>
        <p:spPr>
          <a:xfrm>
            <a:off x="6630653" y="1534560"/>
            <a:ext cx="2183907" cy="3267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D7C1C6B-8F57-4989-B305-307C073B67F9}"/>
              </a:ext>
            </a:extLst>
          </p:cNvPr>
          <p:cNvSpPr txBox="1"/>
          <p:nvPr/>
        </p:nvSpPr>
        <p:spPr>
          <a:xfrm>
            <a:off x="6605684" y="2208353"/>
            <a:ext cx="2077375" cy="369332"/>
          </a:xfrm>
          <a:prstGeom prst="rect">
            <a:avLst/>
          </a:prstGeom>
          <a:noFill/>
        </p:spPr>
        <p:txBody>
          <a:bodyPr wrap="square" rtlCol="0">
            <a:spAutoFit/>
          </a:bodyPr>
          <a:lstStyle/>
          <a:p>
            <a:r>
              <a:rPr kumimoji="1" lang="ja-JP" altLang="en-US" b="1" dirty="0">
                <a:solidFill>
                  <a:srgbClr val="FF0000"/>
                </a:solidFill>
              </a:rPr>
              <a:t>電気代ガソリン代</a:t>
            </a:r>
          </a:p>
        </p:txBody>
      </p:sp>
      <p:sp>
        <p:nvSpPr>
          <p:cNvPr id="9" name="テキスト ボックス 8">
            <a:extLst>
              <a:ext uri="{FF2B5EF4-FFF2-40B4-BE49-F238E27FC236}">
                <a16:creationId xmlns:a16="http://schemas.microsoft.com/office/drawing/2014/main" id="{992B42AF-774B-473D-9339-027113A73288}"/>
              </a:ext>
            </a:extLst>
          </p:cNvPr>
          <p:cNvSpPr txBox="1"/>
          <p:nvPr/>
        </p:nvSpPr>
        <p:spPr>
          <a:xfrm>
            <a:off x="6630652" y="3965932"/>
            <a:ext cx="2415694" cy="338554"/>
          </a:xfrm>
          <a:prstGeom prst="rect">
            <a:avLst/>
          </a:prstGeom>
          <a:noFill/>
        </p:spPr>
        <p:txBody>
          <a:bodyPr wrap="square" rtlCol="0">
            <a:spAutoFit/>
          </a:bodyPr>
          <a:lstStyle/>
          <a:p>
            <a:r>
              <a:rPr kumimoji="1" lang="en-US" altLang="ja-JP" sz="1600" dirty="0"/>
              <a:t>PV + EV (</a:t>
            </a:r>
            <a:r>
              <a:rPr lang="ja-JP" altLang="en-US" sz="1600" dirty="0"/>
              <a:t>買取あり</a:t>
            </a:r>
            <a:r>
              <a:rPr kumimoji="1" lang="en-US" altLang="ja-JP" sz="1600" dirty="0"/>
              <a:t>)</a:t>
            </a:r>
            <a:endParaRPr kumimoji="1" lang="ja-JP" altLang="en-US" sz="1600" dirty="0"/>
          </a:p>
        </p:txBody>
      </p:sp>
      <p:sp>
        <p:nvSpPr>
          <p:cNvPr id="10" name="テキスト ボックス 9">
            <a:extLst>
              <a:ext uri="{FF2B5EF4-FFF2-40B4-BE49-F238E27FC236}">
                <a16:creationId xmlns:a16="http://schemas.microsoft.com/office/drawing/2014/main" id="{6D1003AE-56C1-45D9-8CE7-59B1D2999F4B}"/>
              </a:ext>
            </a:extLst>
          </p:cNvPr>
          <p:cNvSpPr txBox="1"/>
          <p:nvPr/>
        </p:nvSpPr>
        <p:spPr>
          <a:xfrm>
            <a:off x="6648409" y="2933313"/>
            <a:ext cx="2077375" cy="338554"/>
          </a:xfrm>
          <a:prstGeom prst="rect">
            <a:avLst/>
          </a:prstGeom>
          <a:noFill/>
        </p:spPr>
        <p:txBody>
          <a:bodyPr wrap="square" rtlCol="0">
            <a:spAutoFit/>
          </a:bodyPr>
          <a:lstStyle/>
          <a:p>
            <a:r>
              <a:rPr kumimoji="1" lang="en-US" altLang="ja-JP" sz="1600" dirty="0"/>
              <a:t>EV</a:t>
            </a:r>
            <a:r>
              <a:rPr kumimoji="1" lang="ja-JP" altLang="en-US" sz="1600" dirty="0"/>
              <a:t>チャージのみ</a:t>
            </a:r>
          </a:p>
        </p:txBody>
      </p:sp>
      <p:sp>
        <p:nvSpPr>
          <p:cNvPr id="11" name="テキスト ボックス 10">
            <a:extLst>
              <a:ext uri="{FF2B5EF4-FFF2-40B4-BE49-F238E27FC236}">
                <a16:creationId xmlns:a16="http://schemas.microsoft.com/office/drawing/2014/main" id="{C38ABE61-1919-409D-92BC-2D413893E135}"/>
              </a:ext>
            </a:extLst>
          </p:cNvPr>
          <p:cNvSpPr txBox="1"/>
          <p:nvPr/>
        </p:nvSpPr>
        <p:spPr>
          <a:xfrm>
            <a:off x="6621775" y="2537646"/>
            <a:ext cx="2690903" cy="338554"/>
          </a:xfrm>
          <a:prstGeom prst="rect">
            <a:avLst/>
          </a:prstGeom>
          <a:noFill/>
        </p:spPr>
        <p:txBody>
          <a:bodyPr wrap="square" rtlCol="0">
            <a:spAutoFit/>
          </a:bodyPr>
          <a:lstStyle/>
          <a:p>
            <a:r>
              <a:rPr kumimoji="1" lang="en-US" altLang="ja-JP" sz="1600" dirty="0"/>
              <a:t>PV</a:t>
            </a:r>
            <a:r>
              <a:rPr kumimoji="1" lang="ja-JP" altLang="en-US" sz="1600" dirty="0"/>
              <a:t>のみ、</a:t>
            </a:r>
            <a:r>
              <a:rPr kumimoji="1" lang="en-US" altLang="ja-JP" sz="1600" dirty="0"/>
              <a:t>PV+</a:t>
            </a:r>
            <a:r>
              <a:rPr kumimoji="1" lang="ja-JP" altLang="en-US" sz="1600" dirty="0"/>
              <a:t>バッテリー</a:t>
            </a:r>
          </a:p>
        </p:txBody>
      </p:sp>
      <p:sp>
        <p:nvSpPr>
          <p:cNvPr id="12" name="テキスト ボックス 11">
            <a:extLst>
              <a:ext uri="{FF2B5EF4-FFF2-40B4-BE49-F238E27FC236}">
                <a16:creationId xmlns:a16="http://schemas.microsoft.com/office/drawing/2014/main" id="{1F858FB7-DE04-45EF-9766-4F35A2347A94}"/>
              </a:ext>
            </a:extLst>
          </p:cNvPr>
          <p:cNvSpPr txBox="1"/>
          <p:nvPr/>
        </p:nvSpPr>
        <p:spPr>
          <a:xfrm>
            <a:off x="6630651" y="3440615"/>
            <a:ext cx="2415694" cy="338554"/>
          </a:xfrm>
          <a:prstGeom prst="rect">
            <a:avLst/>
          </a:prstGeom>
          <a:noFill/>
        </p:spPr>
        <p:txBody>
          <a:bodyPr wrap="square" rtlCol="0">
            <a:spAutoFit/>
          </a:bodyPr>
          <a:lstStyle/>
          <a:p>
            <a:r>
              <a:rPr kumimoji="1" lang="en-US" altLang="ja-JP" sz="1600" dirty="0"/>
              <a:t>PV + EV</a:t>
            </a:r>
            <a:endParaRPr kumimoji="1" lang="ja-JP" altLang="en-US" sz="1600" dirty="0"/>
          </a:p>
        </p:txBody>
      </p:sp>
      <p:pic>
        <p:nvPicPr>
          <p:cNvPr id="13" name="コンテンツ プレースホルダー 3">
            <a:extLst>
              <a:ext uri="{FF2B5EF4-FFF2-40B4-BE49-F238E27FC236}">
                <a16:creationId xmlns:a16="http://schemas.microsoft.com/office/drawing/2014/main" id="{25215546-A37A-4B44-8297-BA35C9432F23}"/>
              </a:ext>
            </a:extLst>
          </p:cNvPr>
          <p:cNvPicPr>
            <a:picLocks noChangeAspect="1"/>
          </p:cNvPicPr>
          <p:nvPr/>
        </p:nvPicPr>
        <p:blipFill rotWithShape="1">
          <a:blip r:embed="rId3"/>
          <a:srcRect t="16556" r="74662" b="30602"/>
          <a:stretch/>
        </p:blipFill>
        <p:spPr>
          <a:xfrm>
            <a:off x="7684293" y="4706457"/>
            <a:ext cx="1290548" cy="1347344"/>
          </a:xfrm>
          <a:prstGeom prst="rect">
            <a:avLst/>
          </a:prstGeom>
        </p:spPr>
      </p:pic>
    </p:spTree>
    <p:extLst>
      <p:ext uri="{BB962C8B-B14F-4D97-AF65-F5344CB8AC3E}">
        <p14:creationId xmlns:p14="http://schemas.microsoft.com/office/powerpoint/2010/main" val="304863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A2E9C-24D3-47D3-A889-8C1A96F6E7A9}"/>
              </a:ext>
            </a:extLst>
          </p:cNvPr>
          <p:cNvSpPr>
            <a:spLocks noGrp="1"/>
          </p:cNvSpPr>
          <p:nvPr>
            <p:ph type="title"/>
          </p:nvPr>
        </p:nvSpPr>
        <p:spPr>
          <a:xfrm>
            <a:off x="2049909" y="81043"/>
            <a:ext cx="4795606" cy="1002035"/>
          </a:xfrm>
        </p:spPr>
        <p:txBody>
          <a:bodyPr>
            <a:normAutofit/>
          </a:bodyPr>
          <a:lstStyle/>
          <a:p>
            <a:pPr algn="ctr"/>
            <a:r>
              <a:rPr lang="ja-JP" altLang="en-US" sz="3600" b="1" dirty="0"/>
              <a:t>二酸化炭素排出削減</a:t>
            </a:r>
          </a:p>
        </p:txBody>
      </p:sp>
      <p:pic>
        <p:nvPicPr>
          <p:cNvPr id="4" name="コンテンツ プレースホルダー 3">
            <a:extLst>
              <a:ext uri="{FF2B5EF4-FFF2-40B4-BE49-F238E27FC236}">
                <a16:creationId xmlns:a16="http://schemas.microsoft.com/office/drawing/2014/main" id="{0F82207A-D4E9-4130-B964-DEF2CC00E0B8}"/>
              </a:ext>
            </a:extLst>
          </p:cNvPr>
          <p:cNvPicPr>
            <a:picLocks noGrp="1" noChangeAspect="1"/>
          </p:cNvPicPr>
          <p:nvPr>
            <p:ph idx="1"/>
          </p:nvPr>
        </p:nvPicPr>
        <p:blipFill rotWithShape="1">
          <a:blip r:embed="rId2"/>
          <a:srcRect l="24377"/>
          <a:stretch/>
        </p:blipFill>
        <p:spPr>
          <a:xfrm>
            <a:off x="73474" y="1279561"/>
            <a:ext cx="5964174" cy="3948121"/>
          </a:xfrm>
          <a:prstGeom prst="rect">
            <a:avLst/>
          </a:prstGeom>
        </p:spPr>
      </p:pic>
      <p:sp>
        <p:nvSpPr>
          <p:cNvPr id="6" name="テキスト ボックス 5">
            <a:extLst>
              <a:ext uri="{FF2B5EF4-FFF2-40B4-BE49-F238E27FC236}">
                <a16:creationId xmlns:a16="http://schemas.microsoft.com/office/drawing/2014/main" id="{7FD30C3E-D843-413C-8095-2DB3007626A1}"/>
              </a:ext>
            </a:extLst>
          </p:cNvPr>
          <p:cNvSpPr txBox="1"/>
          <p:nvPr/>
        </p:nvSpPr>
        <p:spPr>
          <a:xfrm>
            <a:off x="3382393" y="5165488"/>
            <a:ext cx="2867488" cy="307777"/>
          </a:xfrm>
          <a:prstGeom prst="rect">
            <a:avLst/>
          </a:prstGeom>
          <a:noFill/>
        </p:spPr>
        <p:txBody>
          <a:bodyPr wrap="square" rtlCol="0">
            <a:spAutoFit/>
          </a:bodyPr>
          <a:lstStyle/>
          <a:p>
            <a:r>
              <a:rPr kumimoji="1" lang="en-US" altLang="ja-JP" sz="1400" dirty="0"/>
              <a:t>Kobashi and Yarime (2019)</a:t>
            </a:r>
            <a:endParaRPr kumimoji="1" lang="ja-JP" altLang="en-US" sz="1400" dirty="0"/>
          </a:p>
        </p:txBody>
      </p:sp>
      <p:sp>
        <p:nvSpPr>
          <p:cNvPr id="7" name="テキスト ボックス 6">
            <a:extLst>
              <a:ext uri="{FF2B5EF4-FFF2-40B4-BE49-F238E27FC236}">
                <a16:creationId xmlns:a16="http://schemas.microsoft.com/office/drawing/2014/main" id="{CD918521-C0C7-4E54-9169-3399EDF7CD0D}"/>
              </a:ext>
            </a:extLst>
          </p:cNvPr>
          <p:cNvSpPr txBox="1"/>
          <p:nvPr/>
        </p:nvSpPr>
        <p:spPr>
          <a:xfrm>
            <a:off x="541540" y="5770487"/>
            <a:ext cx="8265111" cy="64633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PV+EV</a:t>
            </a:r>
            <a:r>
              <a:rPr kumimoji="1" lang="ja-JP" altLang="en-US" dirty="0"/>
              <a:t>システムは、現在の系統からの電気、ガソリンを使うベースより大幅な</a:t>
            </a:r>
            <a:r>
              <a:rPr kumimoji="1" lang="en-US" altLang="ja-JP" dirty="0"/>
              <a:t>CO</a:t>
            </a:r>
            <a:r>
              <a:rPr kumimoji="1" lang="en-US" altLang="ja-JP" baseline="-25000" dirty="0"/>
              <a:t>2</a:t>
            </a:r>
            <a:r>
              <a:rPr kumimoji="1" lang="ja-JP" altLang="en-US" dirty="0"/>
              <a:t>削減が可能。</a:t>
            </a:r>
          </a:p>
        </p:txBody>
      </p:sp>
      <p:pic>
        <p:nvPicPr>
          <p:cNvPr id="8" name="コンテンツ プレースホルダー 3">
            <a:extLst>
              <a:ext uri="{FF2B5EF4-FFF2-40B4-BE49-F238E27FC236}">
                <a16:creationId xmlns:a16="http://schemas.microsoft.com/office/drawing/2014/main" id="{C9F33732-94BA-4F5E-BC0F-C272E407892D}"/>
              </a:ext>
            </a:extLst>
          </p:cNvPr>
          <p:cNvPicPr>
            <a:picLocks noChangeAspect="1"/>
          </p:cNvPicPr>
          <p:nvPr/>
        </p:nvPicPr>
        <p:blipFill rotWithShape="1">
          <a:blip r:embed="rId2"/>
          <a:srcRect t="16556" r="74662" b="30602"/>
          <a:stretch/>
        </p:blipFill>
        <p:spPr>
          <a:xfrm>
            <a:off x="7516103" y="2859391"/>
            <a:ext cx="1290548" cy="1347344"/>
          </a:xfrm>
          <a:prstGeom prst="rect">
            <a:avLst/>
          </a:prstGeom>
        </p:spPr>
      </p:pic>
      <p:sp>
        <p:nvSpPr>
          <p:cNvPr id="9" name="テキスト ボックス 8">
            <a:extLst>
              <a:ext uri="{FF2B5EF4-FFF2-40B4-BE49-F238E27FC236}">
                <a16:creationId xmlns:a16="http://schemas.microsoft.com/office/drawing/2014/main" id="{9204AE76-AF51-48E7-A1D3-A980434BD212}"/>
              </a:ext>
            </a:extLst>
          </p:cNvPr>
          <p:cNvSpPr txBox="1"/>
          <p:nvPr/>
        </p:nvSpPr>
        <p:spPr>
          <a:xfrm>
            <a:off x="5806829" y="1441215"/>
            <a:ext cx="2555939" cy="369332"/>
          </a:xfrm>
          <a:prstGeom prst="rect">
            <a:avLst/>
          </a:prstGeom>
          <a:noFill/>
        </p:spPr>
        <p:txBody>
          <a:bodyPr wrap="square" rtlCol="0">
            <a:spAutoFit/>
          </a:bodyPr>
          <a:lstStyle/>
          <a:p>
            <a:r>
              <a:rPr kumimoji="1" lang="ja-JP" altLang="en-US" b="1" dirty="0">
                <a:solidFill>
                  <a:srgbClr val="FF0000"/>
                </a:solidFill>
              </a:rPr>
              <a:t>電気とガソリン使用</a:t>
            </a:r>
          </a:p>
        </p:txBody>
      </p:sp>
      <p:sp>
        <p:nvSpPr>
          <p:cNvPr id="10" name="テキスト ボックス 9">
            <a:extLst>
              <a:ext uri="{FF2B5EF4-FFF2-40B4-BE49-F238E27FC236}">
                <a16:creationId xmlns:a16="http://schemas.microsoft.com/office/drawing/2014/main" id="{4FA3AC18-0E25-4C12-BD9B-A5A0373DAED8}"/>
              </a:ext>
            </a:extLst>
          </p:cNvPr>
          <p:cNvSpPr txBox="1"/>
          <p:nvPr/>
        </p:nvSpPr>
        <p:spPr>
          <a:xfrm>
            <a:off x="5740953" y="4452318"/>
            <a:ext cx="2415694" cy="369332"/>
          </a:xfrm>
          <a:prstGeom prst="rect">
            <a:avLst/>
          </a:prstGeom>
          <a:noFill/>
        </p:spPr>
        <p:txBody>
          <a:bodyPr wrap="square" rtlCol="0">
            <a:spAutoFit/>
          </a:bodyPr>
          <a:lstStyle/>
          <a:p>
            <a:r>
              <a:rPr kumimoji="1" lang="en-US" altLang="ja-JP" dirty="0"/>
              <a:t>PV + EV </a:t>
            </a:r>
            <a:r>
              <a:rPr lang="en-US" altLang="ja-JP" dirty="0"/>
              <a:t>(</a:t>
            </a:r>
            <a:r>
              <a:rPr lang="ja-JP" altLang="en-US" dirty="0"/>
              <a:t>買取あり</a:t>
            </a:r>
            <a:r>
              <a:rPr lang="en-US" altLang="ja-JP" dirty="0"/>
              <a:t>)</a:t>
            </a:r>
            <a:endParaRPr kumimoji="1" lang="ja-JP" altLang="en-US" dirty="0"/>
          </a:p>
        </p:txBody>
      </p:sp>
      <p:sp>
        <p:nvSpPr>
          <p:cNvPr id="11" name="テキスト ボックス 10">
            <a:extLst>
              <a:ext uri="{FF2B5EF4-FFF2-40B4-BE49-F238E27FC236}">
                <a16:creationId xmlns:a16="http://schemas.microsoft.com/office/drawing/2014/main" id="{72DC058A-2F0A-4F19-A4FC-D9867D0404E6}"/>
              </a:ext>
            </a:extLst>
          </p:cNvPr>
          <p:cNvSpPr txBox="1"/>
          <p:nvPr/>
        </p:nvSpPr>
        <p:spPr>
          <a:xfrm>
            <a:off x="5782576" y="2395932"/>
            <a:ext cx="2077375" cy="369332"/>
          </a:xfrm>
          <a:prstGeom prst="rect">
            <a:avLst/>
          </a:prstGeom>
          <a:noFill/>
        </p:spPr>
        <p:txBody>
          <a:bodyPr wrap="square" rtlCol="0">
            <a:spAutoFit/>
          </a:bodyPr>
          <a:lstStyle/>
          <a:p>
            <a:r>
              <a:rPr kumimoji="1" lang="en-US" altLang="ja-JP" dirty="0"/>
              <a:t>EV</a:t>
            </a:r>
            <a:r>
              <a:rPr kumimoji="1" lang="ja-JP" altLang="en-US" dirty="0"/>
              <a:t>チャージのみ</a:t>
            </a:r>
          </a:p>
        </p:txBody>
      </p:sp>
      <p:sp>
        <p:nvSpPr>
          <p:cNvPr id="12" name="テキスト ボックス 11">
            <a:extLst>
              <a:ext uri="{FF2B5EF4-FFF2-40B4-BE49-F238E27FC236}">
                <a16:creationId xmlns:a16="http://schemas.microsoft.com/office/drawing/2014/main" id="{A9C2F986-207F-435F-9E49-F82A5C67958D}"/>
              </a:ext>
            </a:extLst>
          </p:cNvPr>
          <p:cNvSpPr txBox="1"/>
          <p:nvPr/>
        </p:nvSpPr>
        <p:spPr>
          <a:xfrm>
            <a:off x="5753080" y="2007030"/>
            <a:ext cx="3142346" cy="369332"/>
          </a:xfrm>
          <a:prstGeom prst="rect">
            <a:avLst/>
          </a:prstGeom>
          <a:noFill/>
        </p:spPr>
        <p:txBody>
          <a:bodyPr wrap="square" rtlCol="0">
            <a:spAutoFit/>
          </a:bodyPr>
          <a:lstStyle/>
          <a:p>
            <a:r>
              <a:rPr kumimoji="1" lang="en-US" altLang="ja-JP" dirty="0"/>
              <a:t>PV</a:t>
            </a:r>
            <a:r>
              <a:rPr kumimoji="1" lang="ja-JP" altLang="en-US" dirty="0"/>
              <a:t>のみ、</a:t>
            </a:r>
            <a:r>
              <a:rPr kumimoji="1" lang="en-US" altLang="ja-JP" dirty="0"/>
              <a:t>PV+</a:t>
            </a:r>
            <a:r>
              <a:rPr kumimoji="1" lang="ja-JP" altLang="en-US" dirty="0"/>
              <a:t>バッテリー</a:t>
            </a:r>
          </a:p>
        </p:txBody>
      </p:sp>
      <p:sp>
        <p:nvSpPr>
          <p:cNvPr id="13" name="テキスト ボックス 12">
            <a:extLst>
              <a:ext uri="{FF2B5EF4-FFF2-40B4-BE49-F238E27FC236}">
                <a16:creationId xmlns:a16="http://schemas.microsoft.com/office/drawing/2014/main" id="{8124A984-CBAF-4B15-8F0D-C3CD01CA4DB3}"/>
              </a:ext>
            </a:extLst>
          </p:cNvPr>
          <p:cNvSpPr txBox="1"/>
          <p:nvPr/>
        </p:nvSpPr>
        <p:spPr>
          <a:xfrm>
            <a:off x="5740953" y="4121488"/>
            <a:ext cx="2415694" cy="369332"/>
          </a:xfrm>
          <a:prstGeom prst="rect">
            <a:avLst/>
          </a:prstGeom>
          <a:noFill/>
        </p:spPr>
        <p:txBody>
          <a:bodyPr wrap="square" rtlCol="0">
            <a:spAutoFit/>
          </a:bodyPr>
          <a:lstStyle/>
          <a:p>
            <a:r>
              <a:rPr kumimoji="1" lang="en-US" altLang="ja-JP" dirty="0"/>
              <a:t>PV + EV</a:t>
            </a:r>
            <a:endParaRPr kumimoji="1" lang="ja-JP" altLang="en-US" dirty="0"/>
          </a:p>
        </p:txBody>
      </p:sp>
      <p:sp>
        <p:nvSpPr>
          <p:cNvPr id="3" name="テキスト ボックス 2">
            <a:extLst>
              <a:ext uri="{FF2B5EF4-FFF2-40B4-BE49-F238E27FC236}">
                <a16:creationId xmlns:a16="http://schemas.microsoft.com/office/drawing/2014/main" id="{D2BFD954-FED7-4EE5-B521-4A17FD87D19A}"/>
              </a:ext>
            </a:extLst>
          </p:cNvPr>
          <p:cNvSpPr txBox="1"/>
          <p:nvPr/>
        </p:nvSpPr>
        <p:spPr>
          <a:xfrm rot="16200000">
            <a:off x="-1121261" y="2801625"/>
            <a:ext cx="2867487" cy="369332"/>
          </a:xfrm>
          <a:prstGeom prst="rect">
            <a:avLst/>
          </a:prstGeom>
          <a:solidFill>
            <a:schemeClr val="bg1"/>
          </a:solidFill>
        </p:spPr>
        <p:txBody>
          <a:bodyPr wrap="square" rtlCol="0">
            <a:spAutoFit/>
          </a:bodyPr>
          <a:lstStyle/>
          <a:p>
            <a:r>
              <a:rPr kumimoji="1" lang="en-US" altLang="ja-JP" dirty="0"/>
              <a:t>CO</a:t>
            </a:r>
            <a:r>
              <a:rPr kumimoji="1" lang="en-US" altLang="ja-JP" baseline="-25000" dirty="0"/>
              <a:t>2</a:t>
            </a:r>
            <a:r>
              <a:rPr kumimoji="1" lang="ja-JP" altLang="en-US" dirty="0"/>
              <a:t>排出（トン／年）</a:t>
            </a:r>
          </a:p>
        </p:txBody>
      </p:sp>
    </p:spTree>
    <p:extLst>
      <p:ext uri="{BB962C8B-B14F-4D97-AF65-F5344CB8AC3E}">
        <p14:creationId xmlns:p14="http://schemas.microsoft.com/office/powerpoint/2010/main" val="54994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C4E99-3DEF-4854-8CD1-3DEA213F4B9D}"/>
              </a:ext>
            </a:extLst>
          </p:cNvPr>
          <p:cNvSpPr>
            <a:spLocks noGrp="1"/>
          </p:cNvSpPr>
          <p:nvPr>
            <p:ph type="title"/>
          </p:nvPr>
        </p:nvSpPr>
        <p:spPr/>
        <p:txBody>
          <a:bodyPr>
            <a:normAutofit/>
          </a:bodyPr>
          <a:lstStyle/>
          <a:p>
            <a:r>
              <a:rPr kumimoji="1" lang="ja-JP" altLang="en-US" sz="3600" b="1" dirty="0"/>
              <a:t>課題</a:t>
            </a:r>
          </a:p>
        </p:txBody>
      </p:sp>
      <p:sp>
        <p:nvSpPr>
          <p:cNvPr id="3" name="コンテンツ プレースホルダー 2">
            <a:extLst>
              <a:ext uri="{FF2B5EF4-FFF2-40B4-BE49-F238E27FC236}">
                <a16:creationId xmlns:a16="http://schemas.microsoft.com/office/drawing/2014/main" id="{13EFC869-82A3-42CE-A3BA-F3E75FB84888}"/>
              </a:ext>
            </a:extLst>
          </p:cNvPr>
          <p:cNvSpPr>
            <a:spLocks noGrp="1"/>
          </p:cNvSpPr>
          <p:nvPr>
            <p:ph idx="1"/>
          </p:nvPr>
        </p:nvSpPr>
        <p:spPr/>
        <p:txBody>
          <a:bodyPr/>
          <a:lstStyle/>
          <a:p>
            <a:r>
              <a:rPr kumimoji="1" lang="ja-JP" altLang="en-US" dirty="0"/>
              <a:t>車の使用頻度が高い人、通勤に使う人などには、経済性が伴わない。</a:t>
            </a:r>
            <a:endParaRPr kumimoji="1" lang="en-US" altLang="ja-JP" dirty="0"/>
          </a:p>
          <a:p>
            <a:endParaRPr lang="en-US" altLang="ja-JP" dirty="0"/>
          </a:p>
          <a:p>
            <a:r>
              <a:rPr kumimoji="1" lang="ja-JP" altLang="en-US" dirty="0"/>
              <a:t>屋根の使用面積が、個人の電力需要に縛られるため屋根を最大限活用できない。</a:t>
            </a:r>
            <a:endParaRPr kumimoji="1" lang="en-US" altLang="ja-JP" dirty="0"/>
          </a:p>
          <a:p>
            <a:endParaRPr lang="en-US" altLang="ja-JP" dirty="0"/>
          </a:p>
          <a:p>
            <a:endParaRPr kumimoji="1" lang="ja-JP" altLang="en-US" dirty="0"/>
          </a:p>
        </p:txBody>
      </p:sp>
      <p:sp>
        <p:nvSpPr>
          <p:cNvPr id="4" name="矢印: 下 3">
            <a:extLst>
              <a:ext uri="{FF2B5EF4-FFF2-40B4-BE49-F238E27FC236}">
                <a16:creationId xmlns:a16="http://schemas.microsoft.com/office/drawing/2014/main" id="{FAB2ED83-AC21-4993-9FD9-BC351A13D195}"/>
              </a:ext>
            </a:extLst>
          </p:cNvPr>
          <p:cNvSpPr/>
          <p:nvPr/>
        </p:nvSpPr>
        <p:spPr>
          <a:xfrm>
            <a:off x="4181385" y="4429959"/>
            <a:ext cx="541537" cy="47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F2F4963-B60D-4BAC-8670-00F049AE56B5}"/>
              </a:ext>
            </a:extLst>
          </p:cNvPr>
          <p:cNvSpPr txBox="1"/>
          <p:nvPr/>
        </p:nvSpPr>
        <p:spPr>
          <a:xfrm>
            <a:off x="2605596" y="5715300"/>
            <a:ext cx="3932808" cy="461665"/>
          </a:xfrm>
          <a:prstGeom prst="rect">
            <a:avLst/>
          </a:prstGeom>
          <a:noFill/>
        </p:spPr>
        <p:txBody>
          <a:bodyPr wrap="square" rtlCol="0">
            <a:spAutoFit/>
          </a:bodyPr>
          <a:lstStyle/>
          <a:p>
            <a:r>
              <a:rPr kumimoji="1" lang="ja-JP" altLang="en-US" sz="2400" dirty="0"/>
              <a:t>スケールアップが難しい。</a:t>
            </a:r>
          </a:p>
        </p:txBody>
      </p:sp>
    </p:spTree>
    <p:extLst>
      <p:ext uri="{BB962C8B-B14F-4D97-AF65-F5344CB8AC3E}">
        <p14:creationId xmlns:p14="http://schemas.microsoft.com/office/powerpoint/2010/main" val="133597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FD199A-1486-42A0-8E3F-136E57480099}"/>
              </a:ext>
            </a:extLst>
          </p:cNvPr>
          <p:cNvSpPr>
            <a:spLocks noGrp="1"/>
          </p:cNvSpPr>
          <p:nvPr>
            <p:ph type="title"/>
          </p:nvPr>
        </p:nvSpPr>
        <p:spPr>
          <a:xfrm>
            <a:off x="278320" y="1161288"/>
            <a:ext cx="2578608" cy="1239012"/>
          </a:xfrm>
        </p:spPr>
        <p:txBody>
          <a:bodyPr anchor="ctr">
            <a:normAutofit/>
          </a:bodyPr>
          <a:lstStyle/>
          <a:p>
            <a:r>
              <a:rPr lang="ja-JP" altLang="en-US" sz="3600" b="1" dirty="0"/>
              <a:t>分析都市</a:t>
            </a:r>
          </a:p>
        </p:txBody>
      </p:sp>
      <p:sp>
        <p:nvSpPr>
          <p:cNvPr id="3" name="コンテンツ プレースホルダー 2">
            <a:extLst>
              <a:ext uri="{FF2B5EF4-FFF2-40B4-BE49-F238E27FC236}">
                <a16:creationId xmlns:a16="http://schemas.microsoft.com/office/drawing/2014/main" id="{8F121235-8C57-49E5-A52A-B0CA4CF2DEA7}"/>
              </a:ext>
            </a:extLst>
          </p:cNvPr>
          <p:cNvSpPr>
            <a:spLocks noGrp="1"/>
          </p:cNvSpPr>
          <p:nvPr>
            <p:ph idx="1"/>
          </p:nvPr>
        </p:nvSpPr>
        <p:spPr>
          <a:xfrm>
            <a:off x="177314" y="2674978"/>
            <a:ext cx="2946812" cy="1953828"/>
          </a:xfrm>
        </p:spPr>
        <p:txBody>
          <a:bodyPr anchor="t">
            <a:normAutofit/>
          </a:bodyPr>
          <a:lstStyle/>
          <a:p>
            <a:r>
              <a:rPr lang="ja-JP" altLang="en-US" sz="1500" dirty="0"/>
              <a:t>試算には、政令指定都市である新潟市、岡山市、仙台市、広島市、京都市、札幌市、川崎市に加えて、郡山市、東京都区部において、</a:t>
            </a:r>
            <a:r>
              <a:rPr lang="en-US" altLang="ja-JP" sz="1500" dirty="0"/>
              <a:t>2018</a:t>
            </a:r>
            <a:r>
              <a:rPr lang="ja-JP" altLang="en-US" sz="1500" dirty="0"/>
              <a:t>年と</a:t>
            </a:r>
            <a:r>
              <a:rPr lang="en-US" altLang="ja-JP" sz="1500" dirty="0"/>
              <a:t>2030</a:t>
            </a:r>
            <a:r>
              <a:rPr lang="ja-JP" altLang="en-US" sz="1500" dirty="0"/>
              <a:t>年の</a:t>
            </a:r>
            <a:r>
              <a:rPr lang="en-US" altLang="ja-JP" sz="1500" dirty="0"/>
              <a:t>PV, EV</a:t>
            </a:r>
            <a:r>
              <a:rPr lang="ja-JP" altLang="en-US" sz="1500" dirty="0"/>
              <a:t>の技術経済性分析を行った。</a:t>
            </a:r>
            <a:endParaRPr lang="en-US" altLang="ja-JP" sz="1500" dirty="0"/>
          </a:p>
          <a:p>
            <a:endParaRPr lang="ja-JP" altLang="en-US" sz="1500" dirty="0"/>
          </a:p>
        </p:txBody>
      </p:sp>
      <p:pic>
        <p:nvPicPr>
          <p:cNvPr id="4" name="図 3">
            <a:extLst>
              <a:ext uri="{FF2B5EF4-FFF2-40B4-BE49-F238E27FC236}">
                <a16:creationId xmlns:a16="http://schemas.microsoft.com/office/drawing/2014/main" id="{B456158A-CFF4-4D6D-A764-717440ACAA4E}"/>
              </a:ext>
            </a:extLst>
          </p:cNvPr>
          <p:cNvPicPr>
            <a:picLocks noChangeAspect="1"/>
          </p:cNvPicPr>
          <p:nvPr/>
        </p:nvPicPr>
        <p:blipFill>
          <a:blip r:embed="rId2"/>
          <a:stretch>
            <a:fillRect/>
          </a:stretch>
        </p:blipFill>
        <p:spPr>
          <a:xfrm>
            <a:off x="3675889" y="1874024"/>
            <a:ext cx="5352943" cy="3310372"/>
          </a:xfrm>
          <a:prstGeom prst="rect">
            <a:avLst/>
          </a:prstGeom>
        </p:spPr>
      </p:pic>
      <p:sp>
        <p:nvSpPr>
          <p:cNvPr id="6" name="テキスト ボックス 5">
            <a:extLst>
              <a:ext uri="{FF2B5EF4-FFF2-40B4-BE49-F238E27FC236}">
                <a16:creationId xmlns:a16="http://schemas.microsoft.com/office/drawing/2014/main" id="{B11E9297-88C8-4B8C-B740-D9377B2DA5AB}"/>
              </a:ext>
            </a:extLst>
          </p:cNvPr>
          <p:cNvSpPr txBox="1"/>
          <p:nvPr/>
        </p:nvSpPr>
        <p:spPr>
          <a:xfrm>
            <a:off x="4229298" y="5294506"/>
            <a:ext cx="4799534" cy="430887"/>
          </a:xfrm>
          <a:prstGeom prst="rect">
            <a:avLst/>
          </a:prstGeom>
          <a:noFill/>
        </p:spPr>
        <p:txBody>
          <a:bodyPr wrap="square" rtlCol="0">
            <a:spAutoFit/>
          </a:bodyPr>
          <a:lstStyle/>
          <a:p>
            <a:r>
              <a:rPr lang="en-US" altLang="ja-JP" sz="1100" dirty="0"/>
              <a:t>Kobashi et al., “SolarEV City concept: Building the next urban power and mobility systems”, </a:t>
            </a:r>
            <a:r>
              <a:rPr lang="en-US" altLang="ja-JP" sz="1100" i="1" dirty="0"/>
              <a:t>Environmental Research Letters</a:t>
            </a:r>
            <a:r>
              <a:rPr lang="en-US" altLang="ja-JP" sz="1100" dirty="0"/>
              <a:t> (accepted). </a:t>
            </a:r>
            <a:endParaRPr kumimoji="1" lang="ja-JP" altLang="en-US" sz="1100" dirty="0"/>
          </a:p>
        </p:txBody>
      </p:sp>
    </p:spTree>
    <p:extLst>
      <p:ext uri="{BB962C8B-B14F-4D97-AF65-F5344CB8AC3E}">
        <p14:creationId xmlns:p14="http://schemas.microsoft.com/office/powerpoint/2010/main" val="161930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9C1AD4-C700-4772-AE18-5ACC66D1BC54}"/>
              </a:ext>
            </a:extLst>
          </p:cNvPr>
          <p:cNvSpPr>
            <a:spLocks noGrp="1"/>
          </p:cNvSpPr>
          <p:nvPr>
            <p:ph type="title"/>
          </p:nvPr>
        </p:nvSpPr>
        <p:spPr>
          <a:xfrm>
            <a:off x="543713" y="348408"/>
            <a:ext cx="2758780" cy="1179576"/>
          </a:xfrm>
        </p:spPr>
        <p:txBody>
          <a:bodyPr>
            <a:normAutofit/>
          </a:bodyPr>
          <a:lstStyle/>
          <a:p>
            <a:r>
              <a:rPr lang="ja-JP" altLang="en-US" sz="3600" b="1" dirty="0"/>
              <a:t>都市の統計</a:t>
            </a:r>
            <a:endParaRPr lang="ja-JP" altLang="en-US" sz="3600" b="1" dirty="0">
              <a:latin typeface="游ゴシック" panose="020B0400000000000000" pitchFamily="50" charset="-128"/>
              <a:ea typeface="游ゴシック" panose="020B0400000000000000" pitchFamily="50" charset="-128"/>
            </a:endParaRPr>
          </a:p>
        </p:txBody>
      </p:sp>
      <p:graphicFrame>
        <p:nvGraphicFramePr>
          <p:cNvPr id="8" name="コンテンツ プレースホルダー 7">
            <a:extLst>
              <a:ext uri="{FF2B5EF4-FFF2-40B4-BE49-F238E27FC236}">
                <a16:creationId xmlns:a16="http://schemas.microsoft.com/office/drawing/2014/main" id="{83DE9DAF-51C7-40C0-99E4-91C5C0BA25ED}"/>
              </a:ext>
            </a:extLst>
          </p:cNvPr>
          <p:cNvGraphicFramePr>
            <a:graphicFrameLocks noGrp="1"/>
          </p:cNvGraphicFramePr>
          <p:nvPr>
            <p:ph idx="1"/>
            <p:extLst>
              <p:ext uri="{D42A27DB-BD31-4B8C-83A1-F6EECF244321}">
                <p14:modId xmlns:p14="http://schemas.microsoft.com/office/powerpoint/2010/main" val="3406358748"/>
              </p:ext>
            </p:extLst>
          </p:nvPr>
        </p:nvGraphicFramePr>
        <p:xfrm>
          <a:off x="188752" y="1527983"/>
          <a:ext cx="8766495" cy="3601802"/>
        </p:xfrm>
        <a:graphic>
          <a:graphicData uri="http://schemas.openxmlformats.org/drawingml/2006/table">
            <a:tbl>
              <a:tblPr firstRow="1" firstCol="1" bandRow="1">
                <a:tableStyleId>{5C22544A-7EE6-4342-B048-85BDC9FD1C3A}</a:tableStyleId>
              </a:tblPr>
              <a:tblGrid>
                <a:gridCol w="1246844">
                  <a:extLst>
                    <a:ext uri="{9D8B030D-6E8A-4147-A177-3AD203B41FA5}">
                      <a16:colId xmlns:a16="http://schemas.microsoft.com/office/drawing/2014/main" val="4168515013"/>
                    </a:ext>
                  </a:extLst>
                </a:gridCol>
                <a:gridCol w="809648">
                  <a:extLst>
                    <a:ext uri="{9D8B030D-6E8A-4147-A177-3AD203B41FA5}">
                      <a16:colId xmlns:a16="http://schemas.microsoft.com/office/drawing/2014/main" val="255392201"/>
                    </a:ext>
                  </a:extLst>
                </a:gridCol>
                <a:gridCol w="993053">
                  <a:extLst>
                    <a:ext uri="{9D8B030D-6E8A-4147-A177-3AD203B41FA5}">
                      <a16:colId xmlns:a16="http://schemas.microsoft.com/office/drawing/2014/main" val="4009390983"/>
                    </a:ext>
                  </a:extLst>
                </a:gridCol>
                <a:gridCol w="942689">
                  <a:extLst>
                    <a:ext uri="{9D8B030D-6E8A-4147-A177-3AD203B41FA5}">
                      <a16:colId xmlns:a16="http://schemas.microsoft.com/office/drawing/2014/main" val="2322911715"/>
                    </a:ext>
                  </a:extLst>
                </a:gridCol>
                <a:gridCol w="734575">
                  <a:extLst>
                    <a:ext uri="{9D8B030D-6E8A-4147-A177-3AD203B41FA5}">
                      <a16:colId xmlns:a16="http://schemas.microsoft.com/office/drawing/2014/main" val="2770435529"/>
                    </a:ext>
                  </a:extLst>
                </a:gridCol>
                <a:gridCol w="760232">
                  <a:extLst>
                    <a:ext uri="{9D8B030D-6E8A-4147-A177-3AD203B41FA5}">
                      <a16:colId xmlns:a16="http://schemas.microsoft.com/office/drawing/2014/main" val="3194113173"/>
                    </a:ext>
                  </a:extLst>
                </a:gridCol>
                <a:gridCol w="832455">
                  <a:extLst>
                    <a:ext uri="{9D8B030D-6E8A-4147-A177-3AD203B41FA5}">
                      <a16:colId xmlns:a16="http://schemas.microsoft.com/office/drawing/2014/main" val="1829387470"/>
                    </a:ext>
                  </a:extLst>
                </a:gridCol>
                <a:gridCol w="952192">
                  <a:extLst>
                    <a:ext uri="{9D8B030D-6E8A-4147-A177-3AD203B41FA5}">
                      <a16:colId xmlns:a16="http://schemas.microsoft.com/office/drawing/2014/main" val="3108885978"/>
                    </a:ext>
                  </a:extLst>
                </a:gridCol>
                <a:gridCol w="734575">
                  <a:extLst>
                    <a:ext uri="{9D8B030D-6E8A-4147-A177-3AD203B41FA5}">
                      <a16:colId xmlns:a16="http://schemas.microsoft.com/office/drawing/2014/main" val="2261933898"/>
                    </a:ext>
                  </a:extLst>
                </a:gridCol>
                <a:gridCol w="760232">
                  <a:extLst>
                    <a:ext uri="{9D8B030D-6E8A-4147-A177-3AD203B41FA5}">
                      <a16:colId xmlns:a16="http://schemas.microsoft.com/office/drawing/2014/main" val="262947618"/>
                    </a:ext>
                  </a:extLst>
                </a:gridCol>
              </a:tblGrid>
              <a:tr h="1008851">
                <a:tc>
                  <a:txBody>
                    <a:bodyPr/>
                    <a:lstStyle/>
                    <a:p>
                      <a:pPr algn="ctr">
                        <a:lnSpc>
                          <a:spcPct val="200000"/>
                        </a:lnSpc>
                        <a:spcAft>
                          <a:spcPts val="0"/>
                        </a:spcAft>
                      </a:pP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rPr>
                        <a:t>岡山市</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rPr>
                        <a:t>広島市</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rPr>
                        <a:t>川崎市</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rPr>
                        <a:t>仙台市</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rPr>
                        <a:t>新潟市</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rPr>
                        <a:t>札幌市</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rPr>
                        <a:t>郡山市</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latin typeface="Times New Roman" panose="02020603050405020304" pitchFamily="18" charset="0"/>
                          <a:ea typeface="ＭＳ 明朝" panose="02020609040205080304" pitchFamily="17" charset="-128"/>
                        </a:rPr>
                        <a:t>京都市</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ja-JP" altLang="en-US" sz="1100" dirty="0">
                          <a:effectLst/>
                        </a:rPr>
                        <a:t>東京都</a:t>
                      </a:r>
                      <a:endParaRPr lang="en-US" altLang="ja-JP" sz="1100" dirty="0">
                        <a:effectLst/>
                      </a:endParaRPr>
                    </a:p>
                    <a:p>
                      <a:pPr algn="ctr">
                        <a:lnSpc>
                          <a:spcPct val="200000"/>
                        </a:lnSpc>
                        <a:spcAft>
                          <a:spcPts val="0"/>
                        </a:spcAft>
                      </a:pPr>
                      <a:r>
                        <a:rPr lang="ja-JP" altLang="en-US" sz="1100" dirty="0">
                          <a:effectLst/>
                        </a:rPr>
                        <a:t>区部</a:t>
                      </a:r>
                      <a:endParaRPr lang="ja-JP" sz="1400" dirty="0">
                        <a:effectLst/>
                        <a:latin typeface="Times New Roman" panose="02020603050405020304" pitchFamily="18" charset="0"/>
                        <a:ea typeface="ＭＳ 明朝" panose="02020609040205080304" pitchFamily="17" charset="-128"/>
                      </a:endParaRPr>
                    </a:p>
                  </a:txBody>
                  <a:tcPr marL="62865" marR="62865" marT="0" marB="0" anchor="ctr"/>
                </a:tc>
                <a:extLst>
                  <a:ext uri="{0D108BD9-81ED-4DB2-BD59-A6C34878D82A}">
                    <a16:rowId xmlns:a16="http://schemas.microsoft.com/office/drawing/2014/main" val="1215924797"/>
                  </a:ext>
                </a:extLst>
              </a:tr>
              <a:tr h="655804">
                <a:tc>
                  <a:txBody>
                    <a:bodyPr/>
                    <a:lstStyle/>
                    <a:p>
                      <a:pPr algn="ctr">
                        <a:lnSpc>
                          <a:spcPct val="200000"/>
                        </a:lnSpc>
                        <a:spcAft>
                          <a:spcPts val="0"/>
                        </a:spcAft>
                      </a:pPr>
                      <a:r>
                        <a:rPr lang="ja-JP" altLang="en-US" sz="1100" dirty="0">
                          <a:effectLst/>
                          <a:latin typeface="+mj-ea"/>
                          <a:ea typeface="+mj-ea"/>
                        </a:rPr>
                        <a:t>人口</a:t>
                      </a:r>
                      <a:r>
                        <a:rPr lang="en-US" sz="1100" dirty="0">
                          <a:effectLst/>
                          <a:latin typeface="+mj-ea"/>
                          <a:ea typeface="+mj-ea"/>
                        </a:rPr>
                        <a:t> (</a:t>
                      </a:r>
                      <a:r>
                        <a:rPr lang="ja-JP" altLang="en-US" sz="1100" dirty="0">
                          <a:effectLst/>
                          <a:latin typeface="+mj-ea"/>
                          <a:ea typeface="+mj-ea"/>
                        </a:rPr>
                        <a:t>百万</a:t>
                      </a:r>
                      <a:r>
                        <a:rPr lang="en-US" sz="1100" dirty="0">
                          <a:effectLst/>
                          <a:latin typeface="+mj-ea"/>
                          <a:ea typeface="+mj-ea"/>
                        </a:rPr>
                        <a:t>)</a:t>
                      </a:r>
                      <a:endParaRPr lang="ja-JP" sz="1100" dirty="0">
                        <a:effectLst/>
                        <a:latin typeface="+mj-ea"/>
                        <a:ea typeface="+mj-ea"/>
                      </a:endParaRPr>
                    </a:p>
                  </a:txBody>
                  <a:tcPr marL="62865" marR="62865" marT="0" marB="0" anchor="ctr"/>
                </a:tc>
                <a:tc>
                  <a:txBody>
                    <a:bodyPr/>
                    <a:lstStyle/>
                    <a:p>
                      <a:pPr algn="ctr">
                        <a:lnSpc>
                          <a:spcPct val="200000"/>
                        </a:lnSpc>
                        <a:spcAft>
                          <a:spcPts val="0"/>
                        </a:spcAft>
                      </a:pPr>
                      <a:r>
                        <a:rPr lang="en-US" sz="1200" dirty="0">
                          <a:effectLst/>
                        </a:rPr>
                        <a:t>0.71</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1.20</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1.52</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1.09</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0.79</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1.97</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0.33</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1.47</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9.40</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extLst>
                  <a:ext uri="{0D108BD9-81ED-4DB2-BD59-A6C34878D82A}">
                    <a16:rowId xmlns:a16="http://schemas.microsoft.com/office/drawing/2014/main" val="553226818"/>
                  </a:ext>
                </a:extLst>
              </a:tr>
              <a:tr h="655804">
                <a:tc>
                  <a:txBody>
                    <a:bodyPr/>
                    <a:lstStyle/>
                    <a:p>
                      <a:pPr algn="ctr">
                        <a:lnSpc>
                          <a:spcPct val="200000"/>
                        </a:lnSpc>
                        <a:spcAft>
                          <a:spcPts val="0"/>
                        </a:spcAft>
                      </a:pPr>
                      <a:r>
                        <a:rPr lang="ja-JP" altLang="en-US" sz="1100" dirty="0">
                          <a:effectLst/>
                          <a:latin typeface="+mj-ea"/>
                          <a:ea typeface="+mj-ea"/>
                        </a:rPr>
                        <a:t>一人当たり</a:t>
                      </a:r>
                      <a:endParaRPr lang="en-US" altLang="ja-JP" sz="1100" dirty="0">
                        <a:effectLst/>
                        <a:latin typeface="+mj-ea"/>
                        <a:ea typeface="+mj-ea"/>
                      </a:endParaRPr>
                    </a:p>
                    <a:p>
                      <a:pPr algn="ctr">
                        <a:lnSpc>
                          <a:spcPct val="200000"/>
                        </a:lnSpc>
                        <a:spcAft>
                          <a:spcPts val="0"/>
                        </a:spcAft>
                      </a:pPr>
                      <a:r>
                        <a:rPr lang="ja-JP" altLang="en-US" sz="1100" dirty="0">
                          <a:effectLst/>
                          <a:latin typeface="+mj-ea"/>
                          <a:ea typeface="+mj-ea"/>
                        </a:rPr>
                        <a:t>自動車台数</a:t>
                      </a:r>
                      <a:endParaRPr lang="ja-JP" sz="1100" dirty="0">
                        <a:effectLst/>
                        <a:latin typeface="+mj-ea"/>
                        <a:ea typeface="+mj-ea"/>
                      </a:endParaRPr>
                    </a:p>
                  </a:txBody>
                  <a:tcPr marL="62865" marR="62865" marT="0" marB="0" anchor="ctr"/>
                </a:tc>
                <a:tc>
                  <a:txBody>
                    <a:bodyPr/>
                    <a:lstStyle/>
                    <a:p>
                      <a:pPr algn="ctr">
                        <a:lnSpc>
                          <a:spcPct val="200000"/>
                        </a:lnSpc>
                        <a:spcAft>
                          <a:spcPts val="0"/>
                        </a:spcAft>
                      </a:pPr>
                      <a:r>
                        <a:rPr lang="en-US" sz="1200">
                          <a:effectLst/>
                        </a:rPr>
                        <a:t>0.58</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0.45</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0.24</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0.48</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0.60</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0.42</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0.63</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0.33</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0.21</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extLst>
                  <a:ext uri="{0D108BD9-81ED-4DB2-BD59-A6C34878D82A}">
                    <a16:rowId xmlns:a16="http://schemas.microsoft.com/office/drawing/2014/main" val="412005164"/>
                  </a:ext>
                </a:extLst>
              </a:tr>
              <a:tr h="655804">
                <a:tc>
                  <a:txBody>
                    <a:bodyPr/>
                    <a:lstStyle/>
                    <a:p>
                      <a:pPr algn="ctr">
                        <a:lnSpc>
                          <a:spcPct val="200000"/>
                        </a:lnSpc>
                        <a:spcAft>
                          <a:spcPts val="0"/>
                        </a:spcAft>
                      </a:pPr>
                      <a:r>
                        <a:rPr lang="ja-JP" altLang="en-US" sz="1100" dirty="0">
                          <a:effectLst/>
                          <a:latin typeface="+mj-ea"/>
                          <a:ea typeface="+mj-ea"/>
                        </a:rPr>
                        <a:t>一人当たり</a:t>
                      </a:r>
                      <a:endParaRPr lang="en-US" altLang="ja-JP" sz="1100" dirty="0">
                        <a:effectLst/>
                        <a:latin typeface="+mj-ea"/>
                        <a:ea typeface="+mj-ea"/>
                      </a:endParaRPr>
                    </a:p>
                    <a:p>
                      <a:pPr algn="ctr">
                        <a:lnSpc>
                          <a:spcPct val="200000"/>
                        </a:lnSpc>
                        <a:spcAft>
                          <a:spcPts val="0"/>
                        </a:spcAft>
                      </a:pPr>
                      <a:r>
                        <a:rPr lang="ja-JP" altLang="en-US" sz="1100" dirty="0">
                          <a:effectLst/>
                          <a:latin typeface="+mj-ea"/>
                          <a:ea typeface="+mj-ea"/>
                        </a:rPr>
                        <a:t>屋根面積</a:t>
                      </a:r>
                      <a:r>
                        <a:rPr lang="en-US" sz="1100" dirty="0">
                          <a:effectLst/>
                          <a:latin typeface="+mj-ea"/>
                          <a:ea typeface="+mj-ea"/>
                        </a:rPr>
                        <a:t>(m</a:t>
                      </a:r>
                      <a:r>
                        <a:rPr lang="en-US" sz="1100" baseline="30000" dirty="0">
                          <a:effectLst/>
                          <a:latin typeface="+mj-ea"/>
                          <a:ea typeface="+mj-ea"/>
                        </a:rPr>
                        <a:t>2</a:t>
                      </a:r>
                      <a:r>
                        <a:rPr lang="en-US" sz="1100" dirty="0">
                          <a:effectLst/>
                          <a:latin typeface="+mj-ea"/>
                          <a:ea typeface="+mj-ea"/>
                        </a:rPr>
                        <a:t>)</a:t>
                      </a:r>
                      <a:endParaRPr lang="ja-JP" sz="1100" dirty="0">
                        <a:effectLst/>
                        <a:latin typeface="+mj-ea"/>
                        <a:ea typeface="+mj-ea"/>
                      </a:endParaRPr>
                    </a:p>
                  </a:txBody>
                  <a:tcPr marL="62865" marR="62865" marT="0" marB="0" anchor="ctr"/>
                </a:tc>
                <a:tc>
                  <a:txBody>
                    <a:bodyPr/>
                    <a:lstStyle/>
                    <a:p>
                      <a:pPr algn="ctr">
                        <a:lnSpc>
                          <a:spcPct val="200000"/>
                        </a:lnSpc>
                        <a:spcAft>
                          <a:spcPts val="0"/>
                        </a:spcAft>
                      </a:pPr>
                      <a:r>
                        <a:rPr lang="en-US" sz="1200">
                          <a:effectLst/>
                        </a:rPr>
                        <a:t>65</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40</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23</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43</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67</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32</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62</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35</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21</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extLst>
                  <a:ext uri="{0D108BD9-81ED-4DB2-BD59-A6C34878D82A}">
                    <a16:rowId xmlns:a16="http://schemas.microsoft.com/office/drawing/2014/main" val="4063577011"/>
                  </a:ext>
                </a:extLst>
              </a:tr>
              <a:tr h="302757">
                <a:tc>
                  <a:txBody>
                    <a:bodyPr/>
                    <a:lstStyle/>
                    <a:p>
                      <a:pPr algn="ctr">
                        <a:lnSpc>
                          <a:spcPct val="200000"/>
                        </a:lnSpc>
                        <a:spcAft>
                          <a:spcPts val="0"/>
                        </a:spcAft>
                      </a:pPr>
                      <a:r>
                        <a:rPr lang="en-US" altLang="ja-JP" sz="1100" dirty="0">
                          <a:effectLst/>
                          <a:latin typeface="+mj-ea"/>
                          <a:ea typeface="+mj-ea"/>
                        </a:rPr>
                        <a:t>PV</a:t>
                      </a:r>
                      <a:r>
                        <a:rPr lang="ja-JP" altLang="en-US" sz="1100" dirty="0">
                          <a:effectLst/>
                          <a:latin typeface="+mj-ea"/>
                          <a:ea typeface="+mj-ea"/>
                        </a:rPr>
                        <a:t>平均</a:t>
                      </a:r>
                      <a:endParaRPr lang="en-US" altLang="ja-JP" sz="1100" dirty="0">
                        <a:effectLst/>
                        <a:latin typeface="+mj-ea"/>
                        <a:ea typeface="+mj-ea"/>
                      </a:endParaRPr>
                    </a:p>
                    <a:p>
                      <a:pPr algn="ctr">
                        <a:lnSpc>
                          <a:spcPct val="200000"/>
                        </a:lnSpc>
                        <a:spcAft>
                          <a:spcPts val="0"/>
                        </a:spcAft>
                      </a:pPr>
                      <a:r>
                        <a:rPr lang="ja-JP" altLang="en-US" sz="1100" dirty="0">
                          <a:effectLst/>
                          <a:latin typeface="+mj-ea"/>
                          <a:ea typeface="+mj-ea"/>
                        </a:rPr>
                        <a:t>稼働率（％）</a:t>
                      </a:r>
                      <a:endParaRPr lang="ja-JP" sz="1100" dirty="0">
                        <a:effectLst/>
                        <a:latin typeface="+mj-ea"/>
                        <a:ea typeface="+mj-ea"/>
                      </a:endParaRPr>
                    </a:p>
                  </a:txBody>
                  <a:tcPr marL="62865" marR="62865" marT="0" marB="0" anchor="ctr"/>
                </a:tc>
                <a:tc>
                  <a:txBody>
                    <a:bodyPr/>
                    <a:lstStyle/>
                    <a:p>
                      <a:pPr algn="ctr">
                        <a:lnSpc>
                          <a:spcPct val="200000"/>
                        </a:lnSpc>
                        <a:spcAft>
                          <a:spcPts val="0"/>
                        </a:spcAft>
                      </a:pPr>
                      <a:r>
                        <a:rPr lang="en-US" sz="1200">
                          <a:effectLst/>
                        </a:rPr>
                        <a:t>14.6</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13.7</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14.5</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12.6</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12.4</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a:effectLst/>
                        </a:rPr>
                        <a:t>12.2</a:t>
                      </a:r>
                      <a:endParaRPr lang="ja-JP" sz="160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14.1</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13.4</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tc>
                  <a:txBody>
                    <a:bodyPr/>
                    <a:lstStyle/>
                    <a:p>
                      <a:pPr algn="ctr">
                        <a:lnSpc>
                          <a:spcPct val="200000"/>
                        </a:lnSpc>
                        <a:spcAft>
                          <a:spcPts val="0"/>
                        </a:spcAft>
                      </a:pPr>
                      <a:r>
                        <a:rPr lang="en-US" sz="1200" dirty="0">
                          <a:effectLst/>
                        </a:rPr>
                        <a:t>14.4</a:t>
                      </a:r>
                      <a:endParaRPr lang="ja-JP" sz="1600" dirty="0">
                        <a:effectLst/>
                        <a:latin typeface="Times New Roman" panose="02020603050405020304" pitchFamily="18" charset="0"/>
                        <a:ea typeface="ＭＳ 明朝" panose="02020609040205080304" pitchFamily="17" charset="-128"/>
                      </a:endParaRPr>
                    </a:p>
                  </a:txBody>
                  <a:tcPr marL="62865" marR="62865" marT="0" marB="0" anchor="ctr"/>
                </a:tc>
                <a:extLst>
                  <a:ext uri="{0D108BD9-81ED-4DB2-BD59-A6C34878D82A}">
                    <a16:rowId xmlns:a16="http://schemas.microsoft.com/office/drawing/2014/main" val="3658465502"/>
                  </a:ext>
                </a:extLst>
              </a:tr>
            </a:tbl>
          </a:graphicData>
        </a:graphic>
      </p:graphicFrame>
      <p:sp>
        <p:nvSpPr>
          <p:cNvPr id="3" name="テキスト ボックス 2">
            <a:extLst>
              <a:ext uri="{FF2B5EF4-FFF2-40B4-BE49-F238E27FC236}">
                <a16:creationId xmlns:a16="http://schemas.microsoft.com/office/drawing/2014/main" id="{C4D243A4-3682-4D1E-A0C6-CD774206B4B7}"/>
              </a:ext>
            </a:extLst>
          </p:cNvPr>
          <p:cNvSpPr txBox="1"/>
          <p:nvPr/>
        </p:nvSpPr>
        <p:spPr>
          <a:xfrm>
            <a:off x="1194218" y="6309360"/>
            <a:ext cx="7449424" cy="36933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スケールが大きく異なるため、一人当たりの値で比較する。</a:t>
            </a:r>
          </a:p>
        </p:txBody>
      </p:sp>
      <p:sp>
        <p:nvSpPr>
          <p:cNvPr id="10" name="テキスト ボックス 9">
            <a:extLst>
              <a:ext uri="{FF2B5EF4-FFF2-40B4-BE49-F238E27FC236}">
                <a16:creationId xmlns:a16="http://schemas.microsoft.com/office/drawing/2014/main" id="{08E26787-D776-4E8B-A84E-CF76212935A4}"/>
              </a:ext>
            </a:extLst>
          </p:cNvPr>
          <p:cNvSpPr txBox="1"/>
          <p:nvPr/>
        </p:nvSpPr>
        <p:spPr>
          <a:xfrm>
            <a:off x="4255689" y="5330017"/>
            <a:ext cx="4799534" cy="430887"/>
          </a:xfrm>
          <a:prstGeom prst="rect">
            <a:avLst/>
          </a:prstGeom>
          <a:noFill/>
        </p:spPr>
        <p:txBody>
          <a:bodyPr wrap="square" rtlCol="0">
            <a:spAutoFit/>
          </a:bodyPr>
          <a:lstStyle/>
          <a:p>
            <a:r>
              <a:rPr lang="en-US" altLang="ja-JP" sz="1100" dirty="0"/>
              <a:t>Kobashi et al., “SolarEV City concept: Building the next urban power and mobility systems”, </a:t>
            </a:r>
            <a:r>
              <a:rPr lang="en-US" altLang="ja-JP" sz="1100" i="1" dirty="0"/>
              <a:t>Environmental Research Letters</a:t>
            </a:r>
            <a:r>
              <a:rPr lang="en-US" altLang="ja-JP" sz="1100" dirty="0"/>
              <a:t> (accepted). </a:t>
            </a:r>
            <a:endParaRPr kumimoji="1" lang="ja-JP" altLang="en-US" sz="1100" dirty="0"/>
          </a:p>
        </p:txBody>
      </p:sp>
    </p:spTree>
    <p:extLst>
      <p:ext uri="{BB962C8B-B14F-4D97-AF65-F5344CB8AC3E}">
        <p14:creationId xmlns:p14="http://schemas.microsoft.com/office/powerpoint/2010/main" val="292618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26272-9019-45A9-A091-2CEFC51B15E3}"/>
              </a:ext>
            </a:extLst>
          </p:cNvPr>
          <p:cNvSpPr>
            <a:spLocks noGrp="1"/>
          </p:cNvSpPr>
          <p:nvPr>
            <p:ph type="title"/>
          </p:nvPr>
        </p:nvSpPr>
        <p:spPr/>
        <p:txBody>
          <a:bodyPr>
            <a:normAutofit/>
          </a:bodyPr>
          <a:lstStyle/>
          <a:p>
            <a:r>
              <a:rPr kumimoji="1" lang="en-US" altLang="ja-JP" sz="3600" b="1" dirty="0"/>
              <a:t>PV + EV</a:t>
            </a:r>
            <a:r>
              <a:rPr kumimoji="1" lang="ja-JP" altLang="en-US" sz="3600" b="1" dirty="0"/>
              <a:t>の都市へ適用</a:t>
            </a:r>
          </a:p>
        </p:txBody>
      </p:sp>
      <p:sp>
        <p:nvSpPr>
          <p:cNvPr id="3" name="コンテンツ プレースホルダー 2">
            <a:extLst>
              <a:ext uri="{FF2B5EF4-FFF2-40B4-BE49-F238E27FC236}">
                <a16:creationId xmlns:a16="http://schemas.microsoft.com/office/drawing/2014/main" id="{844EDB6D-86A2-4A36-ACEE-D1E64680CCEF}"/>
              </a:ext>
            </a:extLst>
          </p:cNvPr>
          <p:cNvSpPr>
            <a:spLocks noGrp="1"/>
          </p:cNvSpPr>
          <p:nvPr>
            <p:ph idx="1"/>
          </p:nvPr>
        </p:nvSpPr>
        <p:spPr>
          <a:xfrm>
            <a:off x="628650" y="1825625"/>
            <a:ext cx="7886700" cy="2071672"/>
          </a:xfrm>
        </p:spPr>
        <p:txBody>
          <a:bodyPr/>
          <a:lstStyle/>
          <a:p>
            <a:r>
              <a:rPr kumimoji="1" lang="ja-JP" altLang="en-US" dirty="0"/>
              <a:t>建物の屋根の最大</a:t>
            </a:r>
            <a:r>
              <a:rPr kumimoji="1" lang="en-US" altLang="ja-JP" dirty="0"/>
              <a:t>70</a:t>
            </a:r>
            <a:r>
              <a:rPr kumimoji="1" lang="ja-JP" altLang="en-US" dirty="0"/>
              <a:t>％をＰＶの敷設可能とする。ＰＶの容量は、</a:t>
            </a:r>
            <a:r>
              <a:rPr kumimoji="1" lang="en-US" altLang="ja-JP" dirty="0"/>
              <a:t>70</a:t>
            </a:r>
            <a:r>
              <a:rPr kumimoji="1" lang="ja-JP" altLang="en-US" dirty="0"/>
              <a:t>％の屋根面積を最大値としながら、初期投資も含めて最も利益の大きくなる容量を計算する。</a:t>
            </a:r>
            <a:endParaRPr kumimoji="1" lang="en-US" altLang="ja-JP" dirty="0"/>
          </a:p>
          <a:p>
            <a:endParaRPr lang="en-US" altLang="ja-JP" dirty="0"/>
          </a:p>
          <a:p>
            <a:r>
              <a:rPr lang="ja-JP" altLang="en-US" dirty="0"/>
              <a:t>個人所有の乗用車をすべてＥＶ</a:t>
            </a:r>
            <a:r>
              <a:rPr lang="en-US" altLang="ja-JP" dirty="0"/>
              <a:t>(40kWh)</a:t>
            </a:r>
            <a:r>
              <a:rPr lang="ja-JP" altLang="en-US" dirty="0"/>
              <a:t>とし、そのバッテリーの半分をＰＶの蓄電池として使用可能とする。</a:t>
            </a:r>
            <a:endParaRPr kumimoji="1" lang="ja-JP" altLang="en-US" dirty="0"/>
          </a:p>
        </p:txBody>
      </p:sp>
      <p:sp>
        <p:nvSpPr>
          <p:cNvPr id="4" name="テキスト ボックス 3">
            <a:extLst>
              <a:ext uri="{FF2B5EF4-FFF2-40B4-BE49-F238E27FC236}">
                <a16:creationId xmlns:a16="http://schemas.microsoft.com/office/drawing/2014/main" id="{2257C05A-B376-4810-966F-840B6B9BC459}"/>
              </a:ext>
            </a:extLst>
          </p:cNvPr>
          <p:cNvSpPr txBox="1"/>
          <p:nvPr/>
        </p:nvSpPr>
        <p:spPr>
          <a:xfrm>
            <a:off x="2701031" y="4183675"/>
            <a:ext cx="374193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t>SolarEV </a:t>
            </a:r>
            <a:r>
              <a:rPr kumimoji="1" lang="ja-JP" altLang="en-US" sz="2400" dirty="0"/>
              <a:t>シティー</a:t>
            </a:r>
          </a:p>
        </p:txBody>
      </p:sp>
      <p:sp>
        <p:nvSpPr>
          <p:cNvPr id="5" name="テキスト ボックス 4">
            <a:extLst>
              <a:ext uri="{FF2B5EF4-FFF2-40B4-BE49-F238E27FC236}">
                <a16:creationId xmlns:a16="http://schemas.microsoft.com/office/drawing/2014/main" id="{DD2A7AE7-AF95-4915-AD39-53C1F4828B37}"/>
              </a:ext>
            </a:extLst>
          </p:cNvPr>
          <p:cNvSpPr txBox="1"/>
          <p:nvPr/>
        </p:nvSpPr>
        <p:spPr>
          <a:xfrm>
            <a:off x="628650" y="5224680"/>
            <a:ext cx="7886700" cy="1107996"/>
          </a:xfrm>
          <a:prstGeom prst="rect">
            <a:avLst/>
          </a:prstGeom>
          <a:noFill/>
        </p:spPr>
        <p:txBody>
          <a:bodyPr wrap="square" rtlCol="0">
            <a:spAutoFit/>
          </a:bodyPr>
          <a:lstStyle/>
          <a:p>
            <a:endParaRPr lang="en-US" altLang="ja-JP" sz="1100" dirty="0"/>
          </a:p>
          <a:p>
            <a:r>
              <a:rPr lang="en-US" altLang="ja-JP" sz="1100" dirty="0"/>
              <a:t>1. Kobashi et al., “SolarEV City concept: Building the next urban power and mobility systems”, </a:t>
            </a:r>
            <a:r>
              <a:rPr lang="en-US" altLang="ja-JP" sz="1100" i="1" dirty="0"/>
              <a:t>Environmental Research Letters</a:t>
            </a:r>
            <a:r>
              <a:rPr lang="en-US" altLang="ja-JP" sz="1100" dirty="0"/>
              <a:t> (accepted). </a:t>
            </a:r>
          </a:p>
          <a:p>
            <a:r>
              <a:rPr lang="en-US" altLang="ja-JP" sz="1100" dirty="0"/>
              <a:t>2. Kobashi, et</a:t>
            </a:r>
            <a:r>
              <a:rPr lang="ja-JP" altLang="en-US" sz="1100" dirty="0"/>
              <a:t> </a:t>
            </a:r>
            <a:r>
              <a:rPr lang="en-US" altLang="ja-JP" sz="1100" dirty="0"/>
              <a:t>al., On the potential of “Photovoltaics + Electric vehicles” for deep decarbonization of Kyoto’s power systems: Techno-economic-social considerations, </a:t>
            </a:r>
            <a:r>
              <a:rPr lang="en-US" altLang="ja-JP" sz="1100" i="1" dirty="0"/>
              <a:t>Applied Energy</a:t>
            </a:r>
            <a:r>
              <a:rPr lang="en-US" altLang="ja-JP" sz="1100" dirty="0"/>
              <a:t>, 275 115419. 2020.</a:t>
            </a:r>
            <a:endParaRPr lang="ja-JP" altLang="en-US" sz="1100" dirty="0"/>
          </a:p>
          <a:p>
            <a:endParaRPr kumimoji="1" lang="ja-JP" altLang="en-US" sz="1100" dirty="0"/>
          </a:p>
        </p:txBody>
      </p:sp>
    </p:spTree>
    <p:extLst>
      <p:ext uri="{BB962C8B-B14F-4D97-AF65-F5344CB8AC3E}">
        <p14:creationId xmlns:p14="http://schemas.microsoft.com/office/powerpoint/2010/main" val="226224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C8E6348-A25D-488B-AC89-270FD5F718F8}"/>
              </a:ext>
            </a:extLst>
          </p:cNvPr>
          <p:cNvPicPr>
            <a:picLocks noChangeAspect="1"/>
          </p:cNvPicPr>
          <p:nvPr/>
        </p:nvPicPr>
        <p:blipFill>
          <a:blip r:embed="rId2"/>
          <a:stretch>
            <a:fillRect/>
          </a:stretch>
        </p:blipFill>
        <p:spPr>
          <a:xfrm>
            <a:off x="23174" y="874171"/>
            <a:ext cx="6709133" cy="5296927"/>
          </a:xfrm>
          <a:prstGeom prst="rect">
            <a:avLst/>
          </a:prstGeom>
        </p:spPr>
      </p:pic>
      <p:sp>
        <p:nvSpPr>
          <p:cNvPr id="2" name="タイトル 1">
            <a:extLst>
              <a:ext uri="{FF2B5EF4-FFF2-40B4-BE49-F238E27FC236}">
                <a16:creationId xmlns:a16="http://schemas.microsoft.com/office/drawing/2014/main" id="{95D0F2A2-57CF-4CC3-8C14-F93035971483}"/>
              </a:ext>
            </a:extLst>
          </p:cNvPr>
          <p:cNvSpPr>
            <a:spLocks noGrp="1"/>
          </p:cNvSpPr>
          <p:nvPr>
            <p:ph type="title"/>
          </p:nvPr>
        </p:nvSpPr>
        <p:spPr>
          <a:xfrm>
            <a:off x="2696337" y="308455"/>
            <a:ext cx="3751326" cy="729106"/>
          </a:xfrm>
        </p:spPr>
        <p:txBody>
          <a:bodyPr vert="horz" lIns="91440" tIns="45720" rIns="91440" bIns="45720" rtlCol="0" anchor="ctr">
            <a:normAutofit/>
          </a:bodyPr>
          <a:lstStyle/>
          <a:p>
            <a:pPr algn="ctr"/>
            <a:r>
              <a:rPr lang="ja-JP" altLang="en-US" sz="3600" b="1" dirty="0"/>
              <a:t>屋根上</a:t>
            </a:r>
            <a:r>
              <a:rPr lang="en-US" altLang="ja-JP" sz="3600" b="1" dirty="0"/>
              <a:t>PV</a:t>
            </a:r>
            <a:r>
              <a:rPr lang="ja-JP" altLang="en-US" sz="3600" b="1" dirty="0"/>
              <a:t>容量</a:t>
            </a:r>
          </a:p>
        </p:txBody>
      </p:sp>
      <p:sp>
        <p:nvSpPr>
          <p:cNvPr id="14" name="テキスト ボックス 13">
            <a:extLst>
              <a:ext uri="{FF2B5EF4-FFF2-40B4-BE49-F238E27FC236}">
                <a16:creationId xmlns:a16="http://schemas.microsoft.com/office/drawing/2014/main" id="{7C2E83CA-6080-425B-A84B-DCE7A9DA28E7}"/>
              </a:ext>
            </a:extLst>
          </p:cNvPr>
          <p:cNvSpPr txBox="1"/>
          <p:nvPr/>
        </p:nvSpPr>
        <p:spPr>
          <a:xfrm>
            <a:off x="179255" y="6388421"/>
            <a:ext cx="8465893" cy="261610"/>
          </a:xfrm>
          <a:prstGeom prst="rect">
            <a:avLst/>
          </a:prstGeom>
          <a:noFill/>
        </p:spPr>
        <p:txBody>
          <a:bodyPr wrap="square" rtlCol="0">
            <a:spAutoFit/>
          </a:bodyPr>
          <a:lstStyle/>
          <a:p>
            <a:r>
              <a:rPr kumimoji="1" lang="ja-JP" altLang="en-US" sz="1100" dirty="0"/>
              <a:t>１．新潟市、２．岡山市、３．郡山市、４．仙台市、５．広島市、</a:t>
            </a:r>
            <a:r>
              <a:rPr kumimoji="1" lang="en-US" altLang="ja-JP" sz="1100" dirty="0"/>
              <a:t>6</a:t>
            </a:r>
            <a:r>
              <a:rPr kumimoji="1" lang="ja-JP" altLang="en-US" sz="1100" dirty="0"/>
              <a:t>．京都市、７．札幌市、</a:t>
            </a:r>
            <a:r>
              <a:rPr kumimoji="1" lang="en-US" altLang="ja-JP" sz="1100" dirty="0"/>
              <a:t>8</a:t>
            </a:r>
            <a:r>
              <a:rPr kumimoji="1" lang="ja-JP" altLang="en-US" sz="1100" dirty="0"/>
              <a:t>．川崎市、９．東京都区部</a:t>
            </a:r>
          </a:p>
        </p:txBody>
      </p:sp>
      <p:sp>
        <p:nvSpPr>
          <p:cNvPr id="19" name="テキスト ボックス 18">
            <a:extLst>
              <a:ext uri="{FF2B5EF4-FFF2-40B4-BE49-F238E27FC236}">
                <a16:creationId xmlns:a16="http://schemas.microsoft.com/office/drawing/2014/main" id="{B54207F6-A639-4AE7-849A-D71006BE45F1}"/>
              </a:ext>
            </a:extLst>
          </p:cNvPr>
          <p:cNvSpPr txBox="1"/>
          <p:nvPr/>
        </p:nvSpPr>
        <p:spPr>
          <a:xfrm>
            <a:off x="979560" y="1146222"/>
            <a:ext cx="6539826" cy="307777"/>
          </a:xfrm>
          <a:prstGeom prst="rect">
            <a:avLst/>
          </a:prstGeom>
          <a:noFill/>
        </p:spPr>
        <p:txBody>
          <a:bodyPr wrap="square" rtlCol="0">
            <a:spAutoFit/>
          </a:bodyPr>
          <a:lstStyle/>
          <a:p>
            <a:r>
              <a:rPr kumimoji="1" lang="ja-JP" altLang="en-US" sz="1400" dirty="0">
                <a:solidFill>
                  <a:schemeClr val="accent6"/>
                </a:solidFill>
              </a:rPr>
              <a:t>緑：</a:t>
            </a:r>
            <a:r>
              <a:rPr kumimoji="1" lang="en-US" altLang="ja-JP" sz="1400" dirty="0">
                <a:solidFill>
                  <a:schemeClr val="accent6"/>
                </a:solidFill>
              </a:rPr>
              <a:t>2018</a:t>
            </a:r>
            <a:r>
              <a:rPr kumimoji="1" lang="ja-JP" altLang="en-US" sz="1400" dirty="0">
                <a:solidFill>
                  <a:schemeClr val="accent6"/>
                </a:solidFill>
              </a:rPr>
              <a:t>年</a:t>
            </a:r>
            <a:r>
              <a:rPr kumimoji="1" lang="en-US" altLang="ja-JP" sz="1400" dirty="0">
                <a:solidFill>
                  <a:schemeClr val="accent6"/>
                </a:solidFill>
              </a:rPr>
              <a:t>PV                   </a:t>
            </a:r>
            <a:r>
              <a:rPr kumimoji="1" lang="ja-JP" altLang="en-US" sz="1400" dirty="0">
                <a:solidFill>
                  <a:schemeClr val="accent1"/>
                </a:solidFill>
              </a:rPr>
              <a:t>青：</a:t>
            </a:r>
            <a:r>
              <a:rPr kumimoji="1" lang="en-US" altLang="ja-JP" sz="1400" dirty="0">
                <a:solidFill>
                  <a:schemeClr val="accent1"/>
                </a:solidFill>
              </a:rPr>
              <a:t> 2030</a:t>
            </a:r>
            <a:r>
              <a:rPr kumimoji="1" lang="ja-JP" altLang="en-US" sz="1400" dirty="0">
                <a:solidFill>
                  <a:schemeClr val="accent1"/>
                </a:solidFill>
              </a:rPr>
              <a:t>年</a:t>
            </a:r>
            <a:r>
              <a:rPr kumimoji="1" lang="en-US" altLang="ja-JP" sz="1400" dirty="0">
                <a:solidFill>
                  <a:schemeClr val="accent1"/>
                </a:solidFill>
              </a:rPr>
              <a:t>PV + EV      </a:t>
            </a:r>
            <a:r>
              <a:rPr lang="ja-JP" altLang="en-US" sz="1400" dirty="0">
                <a:solidFill>
                  <a:srgbClr val="FF0000"/>
                </a:solidFill>
              </a:rPr>
              <a:t>赤：</a:t>
            </a:r>
            <a:r>
              <a:rPr lang="en-US" altLang="ja-JP" sz="1400" dirty="0">
                <a:solidFill>
                  <a:srgbClr val="FF0000"/>
                </a:solidFill>
              </a:rPr>
              <a:t>2030</a:t>
            </a:r>
            <a:r>
              <a:rPr lang="ja-JP" altLang="en-US" sz="1400" dirty="0">
                <a:solidFill>
                  <a:srgbClr val="FF0000"/>
                </a:solidFill>
              </a:rPr>
              <a:t>年</a:t>
            </a:r>
            <a:r>
              <a:rPr lang="en-US" altLang="ja-JP" sz="1400" dirty="0">
                <a:solidFill>
                  <a:srgbClr val="FF0000"/>
                </a:solidFill>
              </a:rPr>
              <a:t>PV</a:t>
            </a:r>
            <a:endParaRPr kumimoji="1" lang="ja-JP" altLang="en-US" sz="1400" dirty="0">
              <a:solidFill>
                <a:schemeClr val="accent1"/>
              </a:solidFill>
            </a:endParaRPr>
          </a:p>
        </p:txBody>
      </p:sp>
      <p:sp>
        <p:nvSpPr>
          <p:cNvPr id="4" name="テキスト ボックス 3">
            <a:extLst>
              <a:ext uri="{FF2B5EF4-FFF2-40B4-BE49-F238E27FC236}">
                <a16:creationId xmlns:a16="http://schemas.microsoft.com/office/drawing/2014/main" id="{DA2949C4-8BDE-4285-A110-4C50DF3387E5}"/>
              </a:ext>
            </a:extLst>
          </p:cNvPr>
          <p:cNvSpPr txBox="1"/>
          <p:nvPr/>
        </p:nvSpPr>
        <p:spPr>
          <a:xfrm>
            <a:off x="5452511" y="2177566"/>
            <a:ext cx="3668315" cy="156966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dirty="0"/>
              <a:t>70</a:t>
            </a:r>
            <a:r>
              <a:rPr kumimoji="1" lang="ja-JP" altLang="en-US" sz="1600" dirty="0"/>
              <a:t>％の屋根面積を最大値とする。</a:t>
            </a:r>
            <a:endParaRPr kumimoji="1" lang="en-US" altLang="ja-JP" sz="1600" dirty="0"/>
          </a:p>
          <a:p>
            <a:pPr marL="285750" indent="-285750">
              <a:buFont typeface="Arial" panose="020B0604020202020204" pitchFamily="34" charset="0"/>
              <a:buChar char="•"/>
            </a:pPr>
            <a:r>
              <a:rPr kumimoji="1" lang="en-US" altLang="ja-JP" sz="1600" dirty="0"/>
              <a:t>PV</a:t>
            </a:r>
            <a:r>
              <a:rPr kumimoji="1" lang="ja-JP" altLang="en-US" sz="1600" dirty="0"/>
              <a:t>システムの経済性の改善と共に</a:t>
            </a:r>
            <a:r>
              <a:rPr kumimoji="1" lang="en-US" altLang="ja-JP" sz="1600" dirty="0"/>
              <a:t>PV</a:t>
            </a:r>
            <a:r>
              <a:rPr kumimoji="1" lang="ja-JP" altLang="en-US" sz="1600" dirty="0"/>
              <a:t>の容量は増える。</a:t>
            </a:r>
            <a:r>
              <a:rPr kumimoji="1" lang="en-US" altLang="ja-JP" sz="1600" dirty="0"/>
              <a:t>PV + EV</a:t>
            </a:r>
            <a:r>
              <a:rPr kumimoji="1" lang="ja-JP" altLang="en-US" sz="1600" dirty="0"/>
              <a:t>が、</a:t>
            </a:r>
            <a:r>
              <a:rPr kumimoji="1" lang="en-US" altLang="ja-JP" sz="1600" dirty="0"/>
              <a:t>PV</a:t>
            </a:r>
            <a:r>
              <a:rPr kumimoji="1" lang="ja-JP" altLang="en-US" sz="1600" dirty="0"/>
              <a:t>容量が最も大きくなる。一人当たり屋根面積の多い都市が最も増加する。</a:t>
            </a:r>
            <a:endParaRPr kumimoji="1" lang="en-US" altLang="ja-JP" sz="1600" dirty="0"/>
          </a:p>
        </p:txBody>
      </p:sp>
      <p:sp>
        <p:nvSpPr>
          <p:cNvPr id="20" name="テキスト ボックス 19">
            <a:extLst>
              <a:ext uri="{FF2B5EF4-FFF2-40B4-BE49-F238E27FC236}">
                <a16:creationId xmlns:a16="http://schemas.microsoft.com/office/drawing/2014/main" id="{42FA4878-8844-4A81-BFFC-DF0A7E77BF11}"/>
              </a:ext>
            </a:extLst>
          </p:cNvPr>
          <p:cNvSpPr txBox="1"/>
          <p:nvPr/>
        </p:nvSpPr>
        <p:spPr>
          <a:xfrm>
            <a:off x="1988599" y="5783774"/>
            <a:ext cx="3275859" cy="400110"/>
          </a:xfrm>
          <a:prstGeom prst="rect">
            <a:avLst/>
          </a:prstGeom>
          <a:solidFill>
            <a:schemeClr val="bg1"/>
          </a:solidFill>
        </p:spPr>
        <p:txBody>
          <a:bodyPr wrap="square" rtlCol="0">
            <a:spAutoFit/>
          </a:bodyPr>
          <a:lstStyle/>
          <a:p>
            <a:r>
              <a:rPr kumimoji="1" lang="ja-JP" altLang="en-US" sz="2000" dirty="0"/>
              <a:t>一人当たり</a:t>
            </a:r>
            <a:r>
              <a:rPr kumimoji="1" lang="en-US" altLang="ja-JP" sz="2000" dirty="0"/>
              <a:t>PV</a:t>
            </a:r>
            <a:r>
              <a:rPr kumimoji="1" lang="ja-JP" altLang="en-US" sz="2000" dirty="0"/>
              <a:t>容量（</a:t>
            </a:r>
            <a:r>
              <a:rPr kumimoji="1" lang="en-US" altLang="ja-JP" sz="2000" dirty="0"/>
              <a:t>kW</a:t>
            </a:r>
            <a:r>
              <a:rPr kumimoji="1" lang="ja-JP" altLang="en-US" sz="2000" dirty="0"/>
              <a:t>）</a:t>
            </a:r>
          </a:p>
        </p:txBody>
      </p:sp>
      <p:sp>
        <p:nvSpPr>
          <p:cNvPr id="21" name="テキスト ボックス 20">
            <a:extLst>
              <a:ext uri="{FF2B5EF4-FFF2-40B4-BE49-F238E27FC236}">
                <a16:creationId xmlns:a16="http://schemas.microsoft.com/office/drawing/2014/main" id="{5556D87B-85C0-4907-AAC2-4E248419070C}"/>
              </a:ext>
            </a:extLst>
          </p:cNvPr>
          <p:cNvSpPr txBox="1"/>
          <p:nvPr/>
        </p:nvSpPr>
        <p:spPr>
          <a:xfrm>
            <a:off x="3793063" y="4932681"/>
            <a:ext cx="2001758" cy="276999"/>
          </a:xfrm>
          <a:prstGeom prst="rect">
            <a:avLst/>
          </a:prstGeom>
          <a:noFill/>
        </p:spPr>
        <p:txBody>
          <a:bodyPr wrap="square" rtlCol="0">
            <a:spAutoFit/>
          </a:bodyPr>
          <a:lstStyle/>
          <a:p>
            <a:r>
              <a:rPr kumimoji="1" lang="ja-JP" altLang="en-US" sz="1200" dirty="0"/>
              <a:t>固定価格買取</a:t>
            </a:r>
            <a:r>
              <a:rPr kumimoji="1" lang="en-US" altLang="ja-JP" sz="1200" dirty="0"/>
              <a:t> (9</a:t>
            </a:r>
            <a:r>
              <a:rPr kumimoji="1" lang="ja-JP" altLang="en-US" sz="1200" dirty="0"/>
              <a:t>円</a:t>
            </a:r>
            <a:r>
              <a:rPr kumimoji="1" lang="en-US" altLang="ja-JP" sz="1200" dirty="0"/>
              <a:t>/kWh)</a:t>
            </a:r>
            <a:endParaRPr kumimoji="1" lang="ja-JP" altLang="en-US" sz="1200" dirty="0"/>
          </a:p>
        </p:txBody>
      </p:sp>
      <p:sp>
        <p:nvSpPr>
          <p:cNvPr id="16" name="テキスト ボックス 15">
            <a:extLst>
              <a:ext uri="{FF2B5EF4-FFF2-40B4-BE49-F238E27FC236}">
                <a16:creationId xmlns:a16="http://schemas.microsoft.com/office/drawing/2014/main" id="{D25F12BF-14AB-4AD5-A592-0028F6406917}"/>
              </a:ext>
            </a:extLst>
          </p:cNvPr>
          <p:cNvSpPr txBox="1"/>
          <p:nvPr/>
        </p:nvSpPr>
        <p:spPr>
          <a:xfrm>
            <a:off x="6265338" y="4470793"/>
            <a:ext cx="2855488" cy="769441"/>
          </a:xfrm>
          <a:prstGeom prst="rect">
            <a:avLst/>
          </a:prstGeom>
          <a:noFill/>
        </p:spPr>
        <p:txBody>
          <a:bodyPr wrap="square" rtlCol="0">
            <a:spAutoFit/>
          </a:bodyPr>
          <a:lstStyle/>
          <a:p>
            <a:r>
              <a:rPr lang="en-US" altLang="ja-JP" sz="1100" dirty="0"/>
              <a:t>Kobashi et al., “SolarEV City concept: Building the next urban power and mobility systems”, </a:t>
            </a:r>
            <a:r>
              <a:rPr lang="en-US" altLang="ja-JP" sz="1100" i="1" dirty="0"/>
              <a:t>Environmental Research Letters</a:t>
            </a:r>
            <a:r>
              <a:rPr lang="en-US" altLang="ja-JP" sz="1100" dirty="0"/>
              <a:t> (accepted). </a:t>
            </a:r>
            <a:endParaRPr kumimoji="1" lang="ja-JP" altLang="en-US" sz="1100" dirty="0"/>
          </a:p>
        </p:txBody>
      </p:sp>
    </p:spTree>
    <p:extLst>
      <p:ext uri="{BB962C8B-B14F-4D97-AF65-F5344CB8AC3E}">
        <p14:creationId xmlns:p14="http://schemas.microsoft.com/office/powerpoint/2010/main" val="46458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EF16E-D082-410C-95D0-09CC02BE0EBB}"/>
              </a:ext>
            </a:extLst>
          </p:cNvPr>
          <p:cNvSpPr>
            <a:spLocks noGrp="1"/>
          </p:cNvSpPr>
          <p:nvPr>
            <p:ph type="title"/>
          </p:nvPr>
        </p:nvSpPr>
        <p:spPr>
          <a:xfrm>
            <a:off x="1099166" y="7768"/>
            <a:ext cx="6537855" cy="1007643"/>
          </a:xfrm>
        </p:spPr>
        <p:txBody>
          <a:bodyPr vert="horz" lIns="91440" tIns="45720" rIns="91440" bIns="45720" rtlCol="0" anchor="ctr">
            <a:normAutofit/>
          </a:bodyPr>
          <a:lstStyle/>
          <a:p>
            <a:pPr algn="ctr"/>
            <a:r>
              <a:rPr lang="en-US" altLang="ja-JP" sz="3600" b="1" dirty="0"/>
              <a:t>CO</a:t>
            </a:r>
            <a:r>
              <a:rPr lang="en-US" altLang="ja-JP" sz="3600" b="1" baseline="-25000" dirty="0"/>
              <a:t>2</a:t>
            </a:r>
            <a:r>
              <a:rPr lang="ja-JP" altLang="en-US" sz="3600" b="1" dirty="0"/>
              <a:t>排出削減率</a:t>
            </a:r>
            <a:endParaRPr lang="en-US" altLang="ja-JP" sz="3600" b="1" dirty="0"/>
          </a:p>
        </p:txBody>
      </p:sp>
      <p:pic>
        <p:nvPicPr>
          <p:cNvPr id="2051" name="Picture 3">
            <a:extLst>
              <a:ext uri="{FF2B5EF4-FFF2-40B4-BE49-F238E27FC236}">
                <a16:creationId xmlns:a16="http://schemas.microsoft.com/office/drawing/2014/main" id="{AB4FDC30-BFFF-46F2-AC90-128317328B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185933"/>
            <a:ext cx="5345305" cy="45239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F4E69602-A472-4E5A-A3DF-4A0DE9B876F6}"/>
              </a:ext>
            </a:extLst>
          </p:cNvPr>
          <p:cNvSpPr txBox="1"/>
          <p:nvPr/>
        </p:nvSpPr>
        <p:spPr>
          <a:xfrm>
            <a:off x="177571" y="5939391"/>
            <a:ext cx="8433768" cy="276999"/>
          </a:xfrm>
          <a:prstGeom prst="rect">
            <a:avLst/>
          </a:prstGeom>
          <a:noFill/>
        </p:spPr>
        <p:txBody>
          <a:bodyPr wrap="square" rtlCol="0">
            <a:spAutoFit/>
          </a:bodyPr>
          <a:lstStyle/>
          <a:p>
            <a:r>
              <a:rPr kumimoji="1" lang="ja-JP" altLang="en-US" sz="1200" dirty="0"/>
              <a:t>１．新潟市、２．岡山市、３．郡山市、４．仙台市、５．広島市、</a:t>
            </a:r>
            <a:r>
              <a:rPr kumimoji="1" lang="en-US" altLang="ja-JP" sz="1200" dirty="0"/>
              <a:t>6</a:t>
            </a:r>
            <a:r>
              <a:rPr kumimoji="1" lang="ja-JP" altLang="en-US" sz="1200" dirty="0"/>
              <a:t>．京都市、７．札幌市、</a:t>
            </a:r>
            <a:r>
              <a:rPr kumimoji="1" lang="en-US" altLang="ja-JP" sz="1200" dirty="0"/>
              <a:t>8</a:t>
            </a:r>
            <a:r>
              <a:rPr kumimoji="1" lang="ja-JP" altLang="en-US" sz="1200" dirty="0"/>
              <a:t>．川崎市、９．東京都区部</a:t>
            </a:r>
          </a:p>
        </p:txBody>
      </p:sp>
      <p:sp>
        <p:nvSpPr>
          <p:cNvPr id="3" name="テキスト ボックス 2">
            <a:extLst>
              <a:ext uri="{FF2B5EF4-FFF2-40B4-BE49-F238E27FC236}">
                <a16:creationId xmlns:a16="http://schemas.microsoft.com/office/drawing/2014/main" id="{0A803D1F-E64A-4F27-AA29-0FCCCB835D7E}"/>
              </a:ext>
            </a:extLst>
          </p:cNvPr>
          <p:cNvSpPr txBox="1"/>
          <p:nvPr/>
        </p:nvSpPr>
        <p:spPr>
          <a:xfrm>
            <a:off x="5633576" y="2967335"/>
            <a:ext cx="3052531"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PV+EV</a:t>
            </a:r>
            <a:r>
              <a:rPr kumimoji="1" lang="ja-JP" altLang="en-US" dirty="0"/>
              <a:t>が、最大の</a:t>
            </a:r>
            <a:r>
              <a:rPr kumimoji="1" lang="en-US" altLang="ja-JP" dirty="0"/>
              <a:t>CO</a:t>
            </a:r>
            <a:r>
              <a:rPr kumimoji="1" lang="en-US" altLang="ja-JP" baseline="-25000" dirty="0"/>
              <a:t>2</a:t>
            </a:r>
            <a:r>
              <a:rPr kumimoji="1" lang="ja-JP" altLang="en-US" dirty="0"/>
              <a:t>削減となる。</a:t>
            </a:r>
            <a:r>
              <a:rPr kumimoji="1" lang="en-US" altLang="ja-JP" dirty="0"/>
              <a:t>FIT</a:t>
            </a:r>
            <a:r>
              <a:rPr kumimoji="1" lang="ja-JP" altLang="en-US" dirty="0"/>
              <a:t>ありで、最大</a:t>
            </a:r>
            <a:r>
              <a:rPr kumimoji="1" lang="en-US" altLang="ja-JP" dirty="0"/>
              <a:t>90</a:t>
            </a:r>
            <a:r>
              <a:rPr kumimoji="1" lang="ja-JP" altLang="en-US" dirty="0"/>
              <a:t>％以上の削減。</a:t>
            </a:r>
          </a:p>
        </p:txBody>
      </p:sp>
      <p:sp>
        <p:nvSpPr>
          <p:cNvPr id="14" name="テキスト ボックス 13">
            <a:extLst>
              <a:ext uri="{FF2B5EF4-FFF2-40B4-BE49-F238E27FC236}">
                <a16:creationId xmlns:a16="http://schemas.microsoft.com/office/drawing/2014/main" id="{7BA66E7D-EFAC-47BD-B18B-4CA29912319B}"/>
              </a:ext>
            </a:extLst>
          </p:cNvPr>
          <p:cNvSpPr txBox="1"/>
          <p:nvPr/>
        </p:nvSpPr>
        <p:spPr>
          <a:xfrm>
            <a:off x="948245" y="1392878"/>
            <a:ext cx="5079692" cy="307777"/>
          </a:xfrm>
          <a:prstGeom prst="rect">
            <a:avLst/>
          </a:prstGeom>
          <a:noFill/>
        </p:spPr>
        <p:txBody>
          <a:bodyPr wrap="square" rtlCol="0">
            <a:spAutoFit/>
          </a:bodyPr>
          <a:lstStyle/>
          <a:p>
            <a:r>
              <a:rPr kumimoji="1" lang="ja-JP" altLang="en-US" sz="1400" dirty="0">
                <a:solidFill>
                  <a:schemeClr val="accent6"/>
                </a:solidFill>
              </a:rPr>
              <a:t>緑：</a:t>
            </a:r>
            <a:r>
              <a:rPr kumimoji="1" lang="en-US" altLang="ja-JP" sz="1400" dirty="0">
                <a:solidFill>
                  <a:schemeClr val="accent6"/>
                </a:solidFill>
              </a:rPr>
              <a:t>2018</a:t>
            </a:r>
            <a:r>
              <a:rPr kumimoji="1" lang="ja-JP" altLang="en-US" sz="1400" dirty="0">
                <a:solidFill>
                  <a:schemeClr val="accent6"/>
                </a:solidFill>
              </a:rPr>
              <a:t>年</a:t>
            </a:r>
            <a:r>
              <a:rPr kumimoji="1" lang="en-US" altLang="ja-JP" sz="1400" dirty="0">
                <a:solidFill>
                  <a:schemeClr val="accent6"/>
                </a:solidFill>
              </a:rPr>
              <a:t>PV</a:t>
            </a:r>
            <a:r>
              <a:rPr kumimoji="1" lang="ja-JP" altLang="en-US" sz="1400" dirty="0"/>
              <a:t>、</a:t>
            </a:r>
            <a:r>
              <a:rPr kumimoji="1" lang="ja-JP" altLang="en-US" sz="1400" dirty="0">
                <a:solidFill>
                  <a:srgbClr val="FF0000"/>
                </a:solidFill>
              </a:rPr>
              <a:t>赤：</a:t>
            </a:r>
            <a:r>
              <a:rPr kumimoji="1" lang="en-US" altLang="ja-JP" sz="1400" dirty="0">
                <a:solidFill>
                  <a:srgbClr val="FF0000"/>
                </a:solidFill>
              </a:rPr>
              <a:t>2030</a:t>
            </a:r>
            <a:r>
              <a:rPr kumimoji="1" lang="ja-JP" altLang="en-US" sz="1400" dirty="0">
                <a:solidFill>
                  <a:srgbClr val="FF0000"/>
                </a:solidFill>
              </a:rPr>
              <a:t>年</a:t>
            </a:r>
            <a:r>
              <a:rPr kumimoji="1" lang="en-US" altLang="ja-JP" sz="1400" dirty="0">
                <a:solidFill>
                  <a:srgbClr val="FF0000"/>
                </a:solidFill>
              </a:rPr>
              <a:t>PV</a:t>
            </a:r>
            <a:r>
              <a:rPr kumimoji="1" lang="ja-JP" altLang="en-US" sz="1400" dirty="0">
                <a:solidFill>
                  <a:srgbClr val="FF0000"/>
                </a:solidFill>
              </a:rPr>
              <a:t>          </a:t>
            </a:r>
            <a:r>
              <a:rPr kumimoji="1" lang="ja-JP" altLang="en-US" sz="1400" dirty="0">
                <a:solidFill>
                  <a:schemeClr val="accent1"/>
                </a:solidFill>
              </a:rPr>
              <a:t>青：</a:t>
            </a:r>
            <a:r>
              <a:rPr kumimoji="1" lang="en-US" altLang="ja-JP" sz="1400" dirty="0">
                <a:solidFill>
                  <a:schemeClr val="accent1"/>
                </a:solidFill>
              </a:rPr>
              <a:t> 2030</a:t>
            </a:r>
            <a:r>
              <a:rPr kumimoji="1" lang="ja-JP" altLang="en-US" sz="1400" dirty="0">
                <a:solidFill>
                  <a:schemeClr val="accent1"/>
                </a:solidFill>
              </a:rPr>
              <a:t>年</a:t>
            </a:r>
            <a:r>
              <a:rPr kumimoji="1" lang="en-US" altLang="ja-JP" sz="1400" dirty="0">
                <a:solidFill>
                  <a:schemeClr val="accent1"/>
                </a:solidFill>
              </a:rPr>
              <a:t>PV + EV</a:t>
            </a:r>
            <a:endParaRPr kumimoji="1" lang="ja-JP" altLang="en-US" sz="1400" dirty="0">
              <a:solidFill>
                <a:schemeClr val="accent1"/>
              </a:solidFill>
            </a:endParaRPr>
          </a:p>
        </p:txBody>
      </p:sp>
      <p:sp>
        <p:nvSpPr>
          <p:cNvPr id="16" name="テキスト ボックス 15">
            <a:extLst>
              <a:ext uri="{FF2B5EF4-FFF2-40B4-BE49-F238E27FC236}">
                <a16:creationId xmlns:a16="http://schemas.microsoft.com/office/drawing/2014/main" id="{7AB3CAEA-0BD1-401E-BDAD-F45CA4A17DB7}"/>
              </a:ext>
            </a:extLst>
          </p:cNvPr>
          <p:cNvSpPr txBox="1"/>
          <p:nvPr/>
        </p:nvSpPr>
        <p:spPr>
          <a:xfrm>
            <a:off x="1648501" y="855652"/>
            <a:ext cx="6267289" cy="338554"/>
          </a:xfrm>
          <a:prstGeom prst="rect">
            <a:avLst/>
          </a:prstGeom>
          <a:noFill/>
        </p:spPr>
        <p:txBody>
          <a:bodyPr wrap="square" rtlCol="0">
            <a:spAutoFit/>
          </a:bodyPr>
          <a:lstStyle/>
          <a:p>
            <a:r>
              <a:rPr kumimoji="1" lang="ja-JP" altLang="en-US" sz="1600" dirty="0"/>
              <a:t>現在の電気・ガソリンを使用した時と比べた際の</a:t>
            </a:r>
            <a:r>
              <a:rPr kumimoji="1" lang="en-US" altLang="ja-JP" sz="1600" dirty="0"/>
              <a:t>CO</a:t>
            </a:r>
            <a:r>
              <a:rPr kumimoji="1" lang="en-US" altLang="ja-JP" sz="1600" baseline="-25000" dirty="0"/>
              <a:t>2</a:t>
            </a:r>
            <a:r>
              <a:rPr kumimoji="1" lang="ja-JP" altLang="en-US" sz="1600" dirty="0"/>
              <a:t>排出削減率</a:t>
            </a:r>
          </a:p>
        </p:txBody>
      </p:sp>
      <p:sp>
        <p:nvSpPr>
          <p:cNvPr id="17" name="テキスト ボックス 16">
            <a:extLst>
              <a:ext uri="{FF2B5EF4-FFF2-40B4-BE49-F238E27FC236}">
                <a16:creationId xmlns:a16="http://schemas.microsoft.com/office/drawing/2014/main" id="{9B5D77DA-06FB-42DF-B020-18B9C969DE40}"/>
              </a:ext>
            </a:extLst>
          </p:cNvPr>
          <p:cNvSpPr txBox="1"/>
          <p:nvPr/>
        </p:nvSpPr>
        <p:spPr>
          <a:xfrm>
            <a:off x="6104348" y="4626675"/>
            <a:ext cx="2924242" cy="769441"/>
          </a:xfrm>
          <a:prstGeom prst="rect">
            <a:avLst/>
          </a:prstGeom>
          <a:noFill/>
        </p:spPr>
        <p:txBody>
          <a:bodyPr wrap="square" rtlCol="0">
            <a:spAutoFit/>
          </a:bodyPr>
          <a:lstStyle/>
          <a:p>
            <a:r>
              <a:rPr lang="en-US" altLang="ja-JP" sz="1100" dirty="0"/>
              <a:t>Kobashi et al., “SolarEV City concept: Building the next urban power and mobility systems”, </a:t>
            </a:r>
            <a:r>
              <a:rPr lang="en-US" altLang="ja-JP" sz="1100" i="1" dirty="0"/>
              <a:t>Environmental Research Letters</a:t>
            </a:r>
            <a:r>
              <a:rPr lang="en-US" altLang="ja-JP" sz="1100" dirty="0"/>
              <a:t>, (accepted). </a:t>
            </a:r>
            <a:endParaRPr kumimoji="1" lang="ja-JP" altLang="en-US" sz="1100" dirty="0"/>
          </a:p>
        </p:txBody>
      </p:sp>
      <p:sp>
        <p:nvSpPr>
          <p:cNvPr id="10" name="テキスト ボックス 9">
            <a:extLst>
              <a:ext uri="{FF2B5EF4-FFF2-40B4-BE49-F238E27FC236}">
                <a16:creationId xmlns:a16="http://schemas.microsoft.com/office/drawing/2014/main" id="{411F43EC-DE40-4C22-BB3F-E7B5946F505C}"/>
              </a:ext>
            </a:extLst>
          </p:cNvPr>
          <p:cNvSpPr txBox="1"/>
          <p:nvPr/>
        </p:nvSpPr>
        <p:spPr>
          <a:xfrm>
            <a:off x="1648501" y="5263684"/>
            <a:ext cx="3288563" cy="400110"/>
          </a:xfrm>
          <a:prstGeom prst="rect">
            <a:avLst/>
          </a:prstGeom>
          <a:solidFill>
            <a:schemeClr val="bg1"/>
          </a:solidFill>
        </p:spPr>
        <p:txBody>
          <a:bodyPr wrap="square" rtlCol="0">
            <a:spAutoFit/>
          </a:bodyPr>
          <a:lstStyle/>
          <a:p>
            <a:r>
              <a:rPr kumimoji="1" lang="ja-JP" altLang="en-US" sz="2000" dirty="0"/>
              <a:t>ＣＯ</a:t>
            </a:r>
            <a:r>
              <a:rPr kumimoji="1" lang="ja-JP" altLang="en-US" sz="2000" baseline="-25000" dirty="0"/>
              <a:t>２</a:t>
            </a:r>
            <a:r>
              <a:rPr kumimoji="1" lang="ja-JP" altLang="en-US" sz="2000" dirty="0"/>
              <a:t>排出削減（％）</a:t>
            </a:r>
          </a:p>
        </p:txBody>
      </p:sp>
      <p:sp>
        <p:nvSpPr>
          <p:cNvPr id="13" name="テキスト ボックス 12">
            <a:extLst>
              <a:ext uri="{FF2B5EF4-FFF2-40B4-BE49-F238E27FC236}">
                <a16:creationId xmlns:a16="http://schemas.microsoft.com/office/drawing/2014/main" id="{827EE30F-A788-42F6-92BE-23AB85C3D245}"/>
              </a:ext>
            </a:extLst>
          </p:cNvPr>
          <p:cNvSpPr txBox="1"/>
          <p:nvPr/>
        </p:nvSpPr>
        <p:spPr>
          <a:xfrm>
            <a:off x="3244649" y="4626675"/>
            <a:ext cx="2001758" cy="276999"/>
          </a:xfrm>
          <a:prstGeom prst="rect">
            <a:avLst/>
          </a:prstGeom>
          <a:noFill/>
        </p:spPr>
        <p:txBody>
          <a:bodyPr wrap="square" rtlCol="0">
            <a:spAutoFit/>
          </a:bodyPr>
          <a:lstStyle/>
          <a:p>
            <a:r>
              <a:rPr kumimoji="1" lang="ja-JP" altLang="en-US" sz="1200" dirty="0"/>
              <a:t>固定価格買取</a:t>
            </a:r>
            <a:r>
              <a:rPr kumimoji="1" lang="en-US" altLang="ja-JP" sz="1200" dirty="0"/>
              <a:t> (9</a:t>
            </a:r>
            <a:r>
              <a:rPr kumimoji="1" lang="ja-JP" altLang="en-US" sz="1200" dirty="0"/>
              <a:t>円</a:t>
            </a:r>
            <a:r>
              <a:rPr kumimoji="1" lang="en-US" altLang="ja-JP" sz="1200" dirty="0"/>
              <a:t>/kWh)</a:t>
            </a:r>
            <a:endParaRPr kumimoji="1" lang="ja-JP" altLang="en-US" sz="1200" dirty="0"/>
          </a:p>
        </p:txBody>
      </p:sp>
    </p:spTree>
    <p:extLst>
      <p:ext uri="{BB962C8B-B14F-4D97-AF65-F5344CB8AC3E}">
        <p14:creationId xmlns:p14="http://schemas.microsoft.com/office/powerpoint/2010/main" val="308522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D0F2A2-57CF-4CC3-8C14-F93035971483}"/>
              </a:ext>
            </a:extLst>
          </p:cNvPr>
          <p:cNvSpPr>
            <a:spLocks noGrp="1"/>
          </p:cNvSpPr>
          <p:nvPr>
            <p:ph type="title"/>
          </p:nvPr>
        </p:nvSpPr>
        <p:spPr>
          <a:xfrm>
            <a:off x="1071272" y="120902"/>
            <a:ext cx="6344908" cy="890565"/>
          </a:xfrm>
        </p:spPr>
        <p:txBody>
          <a:bodyPr vert="horz" lIns="91440" tIns="45720" rIns="91440" bIns="45720" rtlCol="0" anchor="ctr">
            <a:normAutofit/>
          </a:bodyPr>
          <a:lstStyle/>
          <a:p>
            <a:pPr algn="ctr"/>
            <a:r>
              <a:rPr lang="ja-JP" altLang="en-US" sz="3600" b="1" dirty="0"/>
              <a:t>エネルギー経費節約率</a:t>
            </a:r>
          </a:p>
        </p:txBody>
      </p:sp>
      <p:pic>
        <p:nvPicPr>
          <p:cNvPr id="1028" name="Picture 4">
            <a:extLst>
              <a:ext uri="{FF2B5EF4-FFF2-40B4-BE49-F238E27FC236}">
                <a16:creationId xmlns:a16="http://schemas.microsoft.com/office/drawing/2014/main" id="{129E8D32-AFC4-4E6D-9A1D-E818DC2622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5116" y="1219922"/>
            <a:ext cx="6174838" cy="4649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7C2E83CA-6080-425B-A84B-DCE7A9DA28E7}"/>
              </a:ext>
            </a:extLst>
          </p:cNvPr>
          <p:cNvSpPr txBox="1"/>
          <p:nvPr/>
        </p:nvSpPr>
        <p:spPr>
          <a:xfrm>
            <a:off x="355116" y="5977719"/>
            <a:ext cx="8433768" cy="276999"/>
          </a:xfrm>
          <a:prstGeom prst="rect">
            <a:avLst/>
          </a:prstGeom>
          <a:noFill/>
        </p:spPr>
        <p:txBody>
          <a:bodyPr wrap="square" rtlCol="0">
            <a:spAutoFit/>
          </a:bodyPr>
          <a:lstStyle/>
          <a:p>
            <a:r>
              <a:rPr kumimoji="1" lang="ja-JP" altLang="en-US" sz="1200" dirty="0"/>
              <a:t>１．新潟市、２．岡山市、３．郡山市、４．仙台市、５．広島市、</a:t>
            </a:r>
            <a:r>
              <a:rPr kumimoji="1" lang="en-US" altLang="ja-JP" sz="1200" dirty="0"/>
              <a:t>6</a:t>
            </a:r>
            <a:r>
              <a:rPr kumimoji="1" lang="ja-JP" altLang="en-US" sz="1200" dirty="0"/>
              <a:t>．京都市、７．札幌市、</a:t>
            </a:r>
            <a:r>
              <a:rPr kumimoji="1" lang="en-US" altLang="ja-JP" sz="1200" dirty="0"/>
              <a:t>8</a:t>
            </a:r>
            <a:r>
              <a:rPr kumimoji="1" lang="ja-JP" altLang="en-US" sz="1200" dirty="0"/>
              <a:t>．川崎市、９．東京都区部</a:t>
            </a:r>
          </a:p>
        </p:txBody>
      </p:sp>
      <p:sp>
        <p:nvSpPr>
          <p:cNvPr id="16" name="テキスト ボックス 15">
            <a:extLst>
              <a:ext uri="{FF2B5EF4-FFF2-40B4-BE49-F238E27FC236}">
                <a16:creationId xmlns:a16="http://schemas.microsoft.com/office/drawing/2014/main" id="{45E1FDD8-5D90-4FA6-A912-54433947408A}"/>
              </a:ext>
            </a:extLst>
          </p:cNvPr>
          <p:cNvSpPr txBox="1"/>
          <p:nvPr/>
        </p:nvSpPr>
        <p:spPr>
          <a:xfrm>
            <a:off x="1071272" y="1322427"/>
            <a:ext cx="5906577" cy="307777"/>
          </a:xfrm>
          <a:prstGeom prst="rect">
            <a:avLst/>
          </a:prstGeom>
          <a:noFill/>
        </p:spPr>
        <p:txBody>
          <a:bodyPr wrap="square" rtlCol="0">
            <a:spAutoFit/>
          </a:bodyPr>
          <a:lstStyle/>
          <a:p>
            <a:r>
              <a:rPr kumimoji="1" lang="ja-JP" altLang="en-US" sz="1400" dirty="0">
                <a:solidFill>
                  <a:schemeClr val="accent6"/>
                </a:solidFill>
              </a:rPr>
              <a:t>緑：</a:t>
            </a:r>
            <a:r>
              <a:rPr kumimoji="1" lang="en-US" altLang="ja-JP" sz="1400" dirty="0">
                <a:solidFill>
                  <a:schemeClr val="accent6"/>
                </a:solidFill>
              </a:rPr>
              <a:t>2018</a:t>
            </a:r>
            <a:r>
              <a:rPr kumimoji="1" lang="ja-JP" altLang="en-US" sz="1400" dirty="0">
                <a:solidFill>
                  <a:schemeClr val="accent6"/>
                </a:solidFill>
              </a:rPr>
              <a:t>年</a:t>
            </a:r>
            <a:r>
              <a:rPr kumimoji="1" lang="en-US" altLang="ja-JP" sz="1400" dirty="0">
                <a:solidFill>
                  <a:schemeClr val="accent6"/>
                </a:solidFill>
              </a:rPr>
              <a:t>PV</a:t>
            </a:r>
            <a:r>
              <a:rPr kumimoji="1" lang="ja-JP" altLang="en-US" sz="1400" dirty="0">
                <a:solidFill>
                  <a:schemeClr val="accent6"/>
                </a:solidFill>
              </a:rPr>
              <a:t>　　</a:t>
            </a:r>
            <a:r>
              <a:rPr kumimoji="1" lang="ja-JP" altLang="en-US" sz="1400" dirty="0">
                <a:solidFill>
                  <a:srgbClr val="FF0000"/>
                </a:solidFill>
              </a:rPr>
              <a:t>赤：</a:t>
            </a:r>
            <a:r>
              <a:rPr kumimoji="1" lang="en-US" altLang="ja-JP" sz="1400" dirty="0">
                <a:solidFill>
                  <a:srgbClr val="FF0000"/>
                </a:solidFill>
              </a:rPr>
              <a:t>2030</a:t>
            </a:r>
            <a:r>
              <a:rPr kumimoji="1" lang="ja-JP" altLang="en-US" sz="1400" dirty="0">
                <a:solidFill>
                  <a:srgbClr val="FF0000"/>
                </a:solidFill>
              </a:rPr>
              <a:t>年</a:t>
            </a:r>
            <a:r>
              <a:rPr kumimoji="1" lang="en-US" altLang="ja-JP" sz="1400" dirty="0">
                <a:solidFill>
                  <a:srgbClr val="FF0000"/>
                </a:solidFill>
              </a:rPr>
              <a:t>PV</a:t>
            </a:r>
            <a:r>
              <a:rPr kumimoji="1" lang="ja-JP" altLang="en-US" sz="1400" dirty="0">
                <a:solidFill>
                  <a:srgbClr val="FF0000"/>
                </a:solidFill>
              </a:rPr>
              <a:t>　　　　　</a:t>
            </a:r>
            <a:r>
              <a:rPr kumimoji="1" lang="ja-JP" altLang="en-US" sz="1400" dirty="0">
                <a:solidFill>
                  <a:srgbClr val="0070C0"/>
                </a:solidFill>
              </a:rPr>
              <a:t>青：</a:t>
            </a:r>
            <a:r>
              <a:rPr kumimoji="1" lang="en-US" altLang="ja-JP" sz="1400" dirty="0">
                <a:solidFill>
                  <a:srgbClr val="0070C0"/>
                </a:solidFill>
              </a:rPr>
              <a:t> 2030</a:t>
            </a:r>
            <a:r>
              <a:rPr kumimoji="1" lang="ja-JP" altLang="en-US" sz="1400" dirty="0">
                <a:solidFill>
                  <a:srgbClr val="0070C0"/>
                </a:solidFill>
              </a:rPr>
              <a:t>年</a:t>
            </a:r>
            <a:r>
              <a:rPr kumimoji="1" lang="en-US" altLang="ja-JP" sz="1400" dirty="0">
                <a:solidFill>
                  <a:srgbClr val="0070C0"/>
                </a:solidFill>
              </a:rPr>
              <a:t>PV + EV</a:t>
            </a:r>
            <a:endParaRPr kumimoji="1" lang="ja-JP" altLang="en-US" sz="1400" dirty="0">
              <a:solidFill>
                <a:srgbClr val="0070C0"/>
              </a:solidFill>
            </a:endParaRPr>
          </a:p>
        </p:txBody>
      </p:sp>
      <p:sp>
        <p:nvSpPr>
          <p:cNvPr id="6" name="テキスト ボックス 5">
            <a:extLst>
              <a:ext uri="{FF2B5EF4-FFF2-40B4-BE49-F238E27FC236}">
                <a16:creationId xmlns:a16="http://schemas.microsoft.com/office/drawing/2014/main" id="{639821F5-4286-4F59-AC9C-62893ADBB20B}"/>
              </a:ext>
            </a:extLst>
          </p:cNvPr>
          <p:cNvSpPr txBox="1"/>
          <p:nvPr/>
        </p:nvSpPr>
        <p:spPr>
          <a:xfrm>
            <a:off x="6270680" y="3105834"/>
            <a:ext cx="2645044"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最大</a:t>
            </a:r>
            <a:r>
              <a:rPr kumimoji="1" lang="en-US" altLang="ja-JP" dirty="0"/>
              <a:t>40</a:t>
            </a:r>
            <a:r>
              <a:rPr kumimoji="1" lang="ja-JP" altLang="en-US" dirty="0"/>
              <a:t>％の経費削減となる。</a:t>
            </a:r>
          </a:p>
        </p:txBody>
      </p:sp>
      <p:sp>
        <p:nvSpPr>
          <p:cNvPr id="4" name="テキスト ボックス 3">
            <a:extLst>
              <a:ext uri="{FF2B5EF4-FFF2-40B4-BE49-F238E27FC236}">
                <a16:creationId xmlns:a16="http://schemas.microsoft.com/office/drawing/2014/main" id="{3BDB254A-33B9-43A4-91AA-0A34CC0FB639}"/>
              </a:ext>
            </a:extLst>
          </p:cNvPr>
          <p:cNvSpPr txBox="1"/>
          <p:nvPr/>
        </p:nvSpPr>
        <p:spPr>
          <a:xfrm>
            <a:off x="1704513" y="850590"/>
            <a:ext cx="6084530" cy="369332"/>
          </a:xfrm>
          <a:prstGeom prst="rect">
            <a:avLst/>
          </a:prstGeom>
          <a:noFill/>
        </p:spPr>
        <p:txBody>
          <a:bodyPr wrap="square" rtlCol="0">
            <a:spAutoFit/>
          </a:bodyPr>
          <a:lstStyle/>
          <a:p>
            <a:r>
              <a:rPr kumimoji="1" lang="ja-JP" altLang="en-US" dirty="0"/>
              <a:t>現在の電気代・ガソリン代と比べた際の経費削減率</a:t>
            </a:r>
          </a:p>
        </p:txBody>
      </p:sp>
      <p:sp>
        <p:nvSpPr>
          <p:cNvPr id="17" name="テキスト ボックス 16">
            <a:extLst>
              <a:ext uri="{FF2B5EF4-FFF2-40B4-BE49-F238E27FC236}">
                <a16:creationId xmlns:a16="http://schemas.microsoft.com/office/drawing/2014/main" id="{2E1549E6-943C-4DC2-ACDC-85E089D7972C}"/>
              </a:ext>
            </a:extLst>
          </p:cNvPr>
          <p:cNvSpPr txBox="1"/>
          <p:nvPr/>
        </p:nvSpPr>
        <p:spPr>
          <a:xfrm>
            <a:off x="4436523" y="6362877"/>
            <a:ext cx="4799534" cy="430887"/>
          </a:xfrm>
          <a:prstGeom prst="rect">
            <a:avLst/>
          </a:prstGeom>
          <a:noFill/>
        </p:spPr>
        <p:txBody>
          <a:bodyPr wrap="square" rtlCol="0">
            <a:spAutoFit/>
          </a:bodyPr>
          <a:lstStyle/>
          <a:p>
            <a:r>
              <a:rPr lang="en-US" altLang="ja-JP" sz="1100" dirty="0"/>
              <a:t>Kobashi et al., “SolarEV City concept: Building the next urban power and mobility systems”, </a:t>
            </a:r>
            <a:r>
              <a:rPr lang="en-US" altLang="ja-JP" sz="1100" i="1" dirty="0"/>
              <a:t>Environmental Research Letters</a:t>
            </a:r>
            <a:r>
              <a:rPr lang="en-US" altLang="ja-JP" sz="1100" dirty="0"/>
              <a:t> (accepted). </a:t>
            </a:r>
            <a:endParaRPr kumimoji="1" lang="ja-JP" altLang="en-US" sz="1100" dirty="0"/>
          </a:p>
        </p:txBody>
      </p:sp>
      <p:sp>
        <p:nvSpPr>
          <p:cNvPr id="10" name="テキスト ボックス 9">
            <a:extLst>
              <a:ext uri="{FF2B5EF4-FFF2-40B4-BE49-F238E27FC236}">
                <a16:creationId xmlns:a16="http://schemas.microsoft.com/office/drawing/2014/main" id="{0B486B6A-9FAE-4797-A482-F4450B39B877}"/>
              </a:ext>
            </a:extLst>
          </p:cNvPr>
          <p:cNvSpPr txBox="1"/>
          <p:nvPr/>
        </p:nvSpPr>
        <p:spPr>
          <a:xfrm>
            <a:off x="2602365" y="5577609"/>
            <a:ext cx="2270371" cy="400110"/>
          </a:xfrm>
          <a:prstGeom prst="rect">
            <a:avLst/>
          </a:prstGeom>
          <a:solidFill>
            <a:schemeClr val="bg1"/>
          </a:solidFill>
        </p:spPr>
        <p:txBody>
          <a:bodyPr wrap="square" rtlCol="0">
            <a:spAutoFit/>
          </a:bodyPr>
          <a:lstStyle/>
          <a:p>
            <a:r>
              <a:rPr kumimoji="1" lang="ja-JP" altLang="en-US" sz="2000" dirty="0"/>
              <a:t>経費節約（％）</a:t>
            </a:r>
          </a:p>
        </p:txBody>
      </p:sp>
      <p:sp>
        <p:nvSpPr>
          <p:cNvPr id="11" name="テキスト ボックス 10">
            <a:extLst>
              <a:ext uri="{FF2B5EF4-FFF2-40B4-BE49-F238E27FC236}">
                <a16:creationId xmlns:a16="http://schemas.microsoft.com/office/drawing/2014/main" id="{AD677CA0-3D4A-4FE1-95DD-EE41229E5285}"/>
              </a:ext>
            </a:extLst>
          </p:cNvPr>
          <p:cNvSpPr txBox="1"/>
          <p:nvPr/>
        </p:nvSpPr>
        <p:spPr>
          <a:xfrm>
            <a:off x="4043935" y="4961350"/>
            <a:ext cx="2001758" cy="276999"/>
          </a:xfrm>
          <a:prstGeom prst="rect">
            <a:avLst/>
          </a:prstGeom>
          <a:noFill/>
        </p:spPr>
        <p:txBody>
          <a:bodyPr wrap="square" rtlCol="0">
            <a:spAutoFit/>
          </a:bodyPr>
          <a:lstStyle/>
          <a:p>
            <a:r>
              <a:rPr kumimoji="1" lang="ja-JP" altLang="en-US" sz="1200" dirty="0"/>
              <a:t>固定価格買取</a:t>
            </a:r>
            <a:r>
              <a:rPr kumimoji="1" lang="en-US" altLang="ja-JP" sz="1200" dirty="0"/>
              <a:t> (9</a:t>
            </a:r>
            <a:r>
              <a:rPr kumimoji="1" lang="ja-JP" altLang="en-US" sz="1200" dirty="0"/>
              <a:t>円</a:t>
            </a:r>
            <a:r>
              <a:rPr kumimoji="1" lang="en-US" altLang="ja-JP" sz="1200" dirty="0"/>
              <a:t>/kWh)</a:t>
            </a:r>
            <a:endParaRPr kumimoji="1" lang="ja-JP" altLang="en-US" sz="1200" dirty="0"/>
          </a:p>
        </p:txBody>
      </p:sp>
    </p:spTree>
    <p:extLst>
      <p:ext uri="{BB962C8B-B14F-4D97-AF65-F5344CB8AC3E}">
        <p14:creationId xmlns:p14="http://schemas.microsoft.com/office/powerpoint/2010/main" val="98846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EF16E-D082-410C-95D0-09CC02BE0EBB}"/>
              </a:ext>
            </a:extLst>
          </p:cNvPr>
          <p:cNvSpPr>
            <a:spLocks noGrp="1"/>
          </p:cNvSpPr>
          <p:nvPr>
            <p:ph type="title"/>
          </p:nvPr>
        </p:nvSpPr>
        <p:spPr>
          <a:xfrm>
            <a:off x="651511" y="112091"/>
            <a:ext cx="7729093" cy="872207"/>
          </a:xfrm>
        </p:spPr>
        <p:txBody>
          <a:bodyPr vert="horz" lIns="91440" tIns="45720" rIns="91440" bIns="45720" rtlCol="0" anchor="ctr">
            <a:normAutofit/>
          </a:bodyPr>
          <a:lstStyle/>
          <a:p>
            <a:pPr algn="ctr"/>
            <a:r>
              <a:rPr lang="ja-JP" altLang="en-US" sz="3600" b="1" dirty="0"/>
              <a:t>エネルギー充足率</a:t>
            </a:r>
            <a:endParaRPr lang="en-US" altLang="ja-JP" sz="3600" b="1" dirty="0"/>
          </a:p>
        </p:txBody>
      </p:sp>
      <p:pic>
        <p:nvPicPr>
          <p:cNvPr id="11" name="Picture 2">
            <a:extLst>
              <a:ext uri="{FF2B5EF4-FFF2-40B4-BE49-F238E27FC236}">
                <a16:creationId xmlns:a16="http://schemas.microsoft.com/office/drawing/2014/main" id="{218445BC-CFA4-418A-BD40-D810C9816C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7463"/>
            <a:ext cx="5931444" cy="485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EC8894EB-4E44-4B30-AAAE-EA3EC16B38D5}"/>
              </a:ext>
            </a:extLst>
          </p:cNvPr>
          <p:cNvSpPr txBox="1"/>
          <p:nvPr/>
        </p:nvSpPr>
        <p:spPr>
          <a:xfrm>
            <a:off x="1899580" y="1024980"/>
            <a:ext cx="6294509" cy="307777"/>
          </a:xfrm>
          <a:prstGeom prst="rect">
            <a:avLst/>
          </a:prstGeom>
          <a:noFill/>
        </p:spPr>
        <p:txBody>
          <a:bodyPr wrap="square" rtlCol="0">
            <a:spAutoFit/>
          </a:bodyPr>
          <a:lstStyle/>
          <a:p>
            <a:r>
              <a:rPr lang="ja-JP" altLang="en-US" sz="1400" dirty="0"/>
              <a:t>屋根上</a:t>
            </a:r>
            <a:r>
              <a:rPr lang="en-US" altLang="ja-JP" sz="1400" dirty="0"/>
              <a:t>PV</a:t>
            </a:r>
            <a:r>
              <a:rPr lang="ja-JP" altLang="en-US" sz="1400" dirty="0"/>
              <a:t>で作られた電力量と一年間の都市消費電力量を比べると</a:t>
            </a:r>
            <a:r>
              <a:rPr lang="en-US" altLang="ja-JP" sz="1400" dirty="0"/>
              <a:t>?</a:t>
            </a:r>
          </a:p>
        </p:txBody>
      </p:sp>
      <p:sp>
        <p:nvSpPr>
          <p:cNvPr id="17" name="テキスト ボックス 16">
            <a:extLst>
              <a:ext uri="{FF2B5EF4-FFF2-40B4-BE49-F238E27FC236}">
                <a16:creationId xmlns:a16="http://schemas.microsoft.com/office/drawing/2014/main" id="{0DEB82F1-2ABC-4CFC-B0C2-42609A318257}"/>
              </a:ext>
            </a:extLst>
          </p:cNvPr>
          <p:cNvSpPr txBox="1"/>
          <p:nvPr/>
        </p:nvSpPr>
        <p:spPr>
          <a:xfrm>
            <a:off x="825623" y="1610484"/>
            <a:ext cx="6720396" cy="307777"/>
          </a:xfrm>
          <a:prstGeom prst="rect">
            <a:avLst/>
          </a:prstGeom>
          <a:noFill/>
        </p:spPr>
        <p:txBody>
          <a:bodyPr wrap="square" rtlCol="0">
            <a:spAutoFit/>
          </a:bodyPr>
          <a:lstStyle/>
          <a:p>
            <a:r>
              <a:rPr kumimoji="1" lang="ja-JP" altLang="en-US" sz="1400" dirty="0">
                <a:solidFill>
                  <a:srgbClr val="00B050"/>
                </a:solidFill>
              </a:rPr>
              <a:t>緑：</a:t>
            </a:r>
            <a:r>
              <a:rPr kumimoji="1" lang="en-US" altLang="ja-JP" sz="1400" dirty="0">
                <a:solidFill>
                  <a:srgbClr val="00B050"/>
                </a:solidFill>
              </a:rPr>
              <a:t>2018</a:t>
            </a:r>
            <a:r>
              <a:rPr kumimoji="1" lang="ja-JP" altLang="en-US" sz="1400" dirty="0">
                <a:solidFill>
                  <a:srgbClr val="00B050"/>
                </a:solidFill>
              </a:rPr>
              <a:t>年</a:t>
            </a:r>
            <a:r>
              <a:rPr kumimoji="1" lang="en-US" altLang="ja-JP" sz="1400" dirty="0">
                <a:solidFill>
                  <a:srgbClr val="00B050"/>
                </a:solidFill>
              </a:rPr>
              <a:t>PV</a:t>
            </a:r>
            <a:r>
              <a:rPr kumimoji="1" lang="ja-JP" altLang="en-US" sz="1400" dirty="0">
                <a:solidFill>
                  <a:srgbClr val="00B050"/>
                </a:solidFill>
              </a:rPr>
              <a:t>のみ　　　　</a:t>
            </a:r>
            <a:r>
              <a:rPr kumimoji="1" lang="ja-JP" altLang="en-US" sz="1400" dirty="0">
                <a:solidFill>
                  <a:schemeClr val="accent1"/>
                </a:solidFill>
              </a:rPr>
              <a:t>青：</a:t>
            </a:r>
            <a:r>
              <a:rPr kumimoji="1" lang="en-US" altLang="ja-JP" sz="1400" dirty="0">
                <a:solidFill>
                  <a:schemeClr val="accent1"/>
                </a:solidFill>
              </a:rPr>
              <a:t> 2030</a:t>
            </a:r>
            <a:r>
              <a:rPr kumimoji="1" lang="ja-JP" altLang="en-US" sz="1400" dirty="0">
                <a:solidFill>
                  <a:schemeClr val="accent1"/>
                </a:solidFill>
              </a:rPr>
              <a:t>年</a:t>
            </a:r>
            <a:r>
              <a:rPr kumimoji="1" lang="en-US" altLang="ja-JP" sz="1400" dirty="0">
                <a:solidFill>
                  <a:schemeClr val="accent1"/>
                </a:solidFill>
              </a:rPr>
              <a:t>PV + EV              </a:t>
            </a:r>
            <a:r>
              <a:rPr lang="ja-JP" altLang="en-US" sz="1400" dirty="0">
                <a:solidFill>
                  <a:srgbClr val="FF0000"/>
                </a:solidFill>
              </a:rPr>
              <a:t>赤：</a:t>
            </a:r>
            <a:r>
              <a:rPr lang="en-US" altLang="ja-JP" sz="1400" dirty="0">
                <a:solidFill>
                  <a:srgbClr val="FF0000"/>
                </a:solidFill>
              </a:rPr>
              <a:t>2030</a:t>
            </a:r>
            <a:r>
              <a:rPr lang="ja-JP" altLang="en-US" sz="1400" dirty="0">
                <a:solidFill>
                  <a:srgbClr val="FF0000"/>
                </a:solidFill>
              </a:rPr>
              <a:t>年</a:t>
            </a:r>
            <a:r>
              <a:rPr lang="en-US" altLang="ja-JP" sz="1400" dirty="0">
                <a:solidFill>
                  <a:srgbClr val="FF0000"/>
                </a:solidFill>
              </a:rPr>
              <a:t>PV</a:t>
            </a:r>
            <a:r>
              <a:rPr lang="ja-JP" altLang="en-US" sz="1400" dirty="0">
                <a:solidFill>
                  <a:srgbClr val="FF0000"/>
                </a:solidFill>
              </a:rPr>
              <a:t>のみ</a:t>
            </a:r>
            <a:endParaRPr kumimoji="1" lang="ja-JP" altLang="en-US" sz="1400" dirty="0">
              <a:solidFill>
                <a:srgbClr val="FF0000"/>
              </a:solidFill>
            </a:endParaRPr>
          </a:p>
        </p:txBody>
      </p:sp>
      <p:sp>
        <p:nvSpPr>
          <p:cNvPr id="5" name="テキスト ボックス 4">
            <a:extLst>
              <a:ext uri="{FF2B5EF4-FFF2-40B4-BE49-F238E27FC236}">
                <a16:creationId xmlns:a16="http://schemas.microsoft.com/office/drawing/2014/main" id="{BE4D2C6A-68FE-4294-9919-C2871FCAD70D}"/>
              </a:ext>
            </a:extLst>
          </p:cNvPr>
          <p:cNvSpPr txBox="1"/>
          <p:nvPr/>
        </p:nvSpPr>
        <p:spPr>
          <a:xfrm>
            <a:off x="5927503" y="2585129"/>
            <a:ext cx="2453101" cy="116955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400" dirty="0"/>
              <a:t>FIT</a:t>
            </a:r>
            <a:r>
              <a:rPr kumimoji="1" lang="ja-JP" altLang="en-US" sz="1400" dirty="0"/>
              <a:t>により</a:t>
            </a:r>
            <a:r>
              <a:rPr kumimoji="1" lang="en-US" altLang="ja-JP" sz="1400" dirty="0"/>
              <a:t>PV</a:t>
            </a:r>
            <a:r>
              <a:rPr kumimoji="1" lang="ja-JP" altLang="en-US" sz="1400" dirty="0"/>
              <a:t>が最大となる時、東京と川崎以外、ほぼすべての年間消費電力量を屋根上</a:t>
            </a:r>
            <a:r>
              <a:rPr kumimoji="1" lang="en-US" altLang="ja-JP" sz="1400" dirty="0"/>
              <a:t>PV</a:t>
            </a:r>
            <a:r>
              <a:rPr kumimoji="1" lang="ja-JP" altLang="en-US" sz="1400" dirty="0"/>
              <a:t>で賄うことができる。</a:t>
            </a:r>
          </a:p>
        </p:txBody>
      </p:sp>
      <p:sp>
        <p:nvSpPr>
          <p:cNvPr id="20" name="テキスト ボックス 19">
            <a:extLst>
              <a:ext uri="{FF2B5EF4-FFF2-40B4-BE49-F238E27FC236}">
                <a16:creationId xmlns:a16="http://schemas.microsoft.com/office/drawing/2014/main" id="{E40BDDB6-0706-4FE8-8417-C1ED66F5E720}"/>
              </a:ext>
            </a:extLst>
          </p:cNvPr>
          <p:cNvSpPr txBox="1"/>
          <p:nvPr/>
        </p:nvSpPr>
        <p:spPr>
          <a:xfrm>
            <a:off x="4516057" y="6408386"/>
            <a:ext cx="4799534" cy="430887"/>
          </a:xfrm>
          <a:prstGeom prst="rect">
            <a:avLst/>
          </a:prstGeom>
          <a:noFill/>
        </p:spPr>
        <p:txBody>
          <a:bodyPr wrap="square" rtlCol="0">
            <a:spAutoFit/>
          </a:bodyPr>
          <a:lstStyle/>
          <a:p>
            <a:r>
              <a:rPr lang="en-US" altLang="ja-JP" sz="1100" dirty="0"/>
              <a:t>Kobashi et al., “SolarEV City concept: Building the next urban power and mobility systems”, </a:t>
            </a:r>
            <a:r>
              <a:rPr lang="en-US" altLang="ja-JP" sz="1100" i="1" dirty="0"/>
              <a:t>Environmental Research Letters</a:t>
            </a:r>
            <a:r>
              <a:rPr lang="en-US" altLang="ja-JP" sz="1100" dirty="0"/>
              <a:t> (accepted). </a:t>
            </a:r>
            <a:endParaRPr kumimoji="1" lang="ja-JP" altLang="en-US" sz="1100" dirty="0"/>
          </a:p>
        </p:txBody>
      </p:sp>
      <p:sp>
        <p:nvSpPr>
          <p:cNvPr id="10" name="テキスト ボックス 9">
            <a:extLst>
              <a:ext uri="{FF2B5EF4-FFF2-40B4-BE49-F238E27FC236}">
                <a16:creationId xmlns:a16="http://schemas.microsoft.com/office/drawing/2014/main" id="{36D8CAE0-83A7-4D9E-93D0-0971305C6530}"/>
              </a:ext>
            </a:extLst>
          </p:cNvPr>
          <p:cNvSpPr txBox="1"/>
          <p:nvPr/>
        </p:nvSpPr>
        <p:spPr>
          <a:xfrm>
            <a:off x="23175" y="6181572"/>
            <a:ext cx="9120825" cy="261610"/>
          </a:xfrm>
          <a:prstGeom prst="rect">
            <a:avLst/>
          </a:prstGeom>
          <a:noFill/>
        </p:spPr>
        <p:txBody>
          <a:bodyPr wrap="square" rtlCol="0">
            <a:spAutoFit/>
          </a:bodyPr>
          <a:lstStyle/>
          <a:p>
            <a:r>
              <a:rPr kumimoji="1" lang="ja-JP" altLang="en-US" sz="1100" dirty="0"/>
              <a:t>１．新潟市、２．岡山市、３．郡山市、４．仙台市、５．広島市、</a:t>
            </a:r>
            <a:r>
              <a:rPr kumimoji="1" lang="en-US" altLang="ja-JP" sz="1100" dirty="0"/>
              <a:t>6</a:t>
            </a:r>
            <a:r>
              <a:rPr kumimoji="1" lang="ja-JP" altLang="en-US" sz="1100" dirty="0"/>
              <a:t>．京都市、７．札幌市、</a:t>
            </a:r>
            <a:r>
              <a:rPr kumimoji="1" lang="en-US" altLang="ja-JP" sz="1100" dirty="0"/>
              <a:t>8</a:t>
            </a:r>
            <a:r>
              <a:rPr kumimoji="1" lang="ja-JP" altLang="en-US" sz="1100" dirty="0"/>
              <a:t>．川崎市、９．東京都区部</a:t>
            </a:r>
          </a:p>
        </p:txBody>
      </p:sp>
      <p:sp>
        <p:nvSpPr>
          <p:cNvPr id="12" name="テキスト ボックス 11">
            <a:extLst>
              <a:ext uri="{FF2B5EF4-FFF2-40B4-BE49-F238E27FC236}">
                <a16:creationId xmlns:a16="http://schemas.microsoft.com/office/drawing/2014/main" id="{58CA44B0-9572-4DC3-A0C2-8A9FD9CD1139}"/>
              </a:ext>
            </a:extLst>
          </p:cNvPr>
          <p:cNvSpPr txBox="1"/>
          <p:nvPr/>
        </p:nvSpPr>
        <p:spPr>
          <a:xfrm>
            <a:off x="2193992" y="5812240"/>
            <a:ext cx="2999445" cy="400110"/>
          </a:xfrm>
          <a:prstGeom prst="rect">
            <a:avLst/>
          </a:prstGeom>
          <a:solidFill>
            <a:schemeClr val="bg1"/>
          </a:solidFill>
        </p:spPr>
        <p:txBody>
          <a:bodyPr wrap="square" rtlCol="0">
            <a:spAutoFit/>
          </a:bodyPr>
          <a:lstStyle/>
          <a:p>
            <a:r>
              <a:rPr kumimoji="1" lang="ja-JP" altLang="en-US" sz="2000" dirty="0"/>
              <a:t>エネルギー充足率（％）</a:t>
            </a:r>
          </a:p>
        </p:txBody>
      </p:sp>
      <p:sp>
        <p:nvSpPr>
          <p:cNvPr id="13" name="テキスト ボックス 12">
            <a:extLst>
              <a:ext uri="{FF2B5EF4-FFF2-40B4-BE49-F238E27FC236}">
                <a16:creationId xmlns:a16="http://schemas.microsoft.com/office/drawing/2014/main" id="{E581ABDD-14DF-4BBB-A6EC-78F369465859}"/>
              </a:ext>
            </a:extLst>
          </p:cNvPr>
          <p:cNvSpPr txBox="1"/>
          <p:nvPr/>
        </p:nvSpPr>
        <p:spPr>
          <a:xfrm>
            <a:off x="3889577" y="5109016"/>
            <a:ext cx="2001758" cy="276999"/>
          </a:xfrm>
          <a:prstGeom prst="rect">
            <a:avLst/>
          </a:prstGeom>
          <a:noFill/>
        </p:spPr>
        <p:txBody>
          <a:bodyPr wrap="square" rtlCol="0">
            <a:spAutoFit/>
          </a:bodyPr>
          <a:lstStyle/>
          <a:p>
            <a:r>
              <a:rPr kumimoji="1" lang="ja-JP" altLang="en-US" sz="1200" dirty="0"/>
              <a:t>固定価格買取</a:t>
            </a:r>
            <a:r>
              <a:rPr kumimoji="1" lang="en-US" altLang="ja-JP" sz="1200" dirty="0"/>
              <a:t> (9</a:t>
            </a:r>
            <a:r>
              <a:rPr kumimoji="1" lang="ja-JP" altLang="en-US" sz="1200" dirty="0"/>
              <a:t>円</a:t>
            </a:r>
            <a:r>
              <a:rPr kumimoji="1" lang="en-US" altLang="ja-JP" sz="1200" dirty="0"/>
              <a:t>/kWh)</a:t>
            </a:r>
            <a:endParaRPr kumimoji="1" lang="ja-JP" altLang="en-US" sz="1200" dirty="0"/>
          </a:p>
        </p:txBody>
      </p:sp>
    </p:spTree>
    <p:extLst>
      <p:ext uri="{BB962C8B-B14F-4D97-AF65-F5344CB8AC3E}">
        <p14:creationId xmlns:p14="http://schemas.microsoft.com/office/powerpoint/2010/main" val="153606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76152-D547-46BA-916B-9DADE97A88E6}"/>
              </a:ext>
            </a:extLst>
          </p:cNvPr>
          <p:cNvSpPr>
            <a:spLocks noGrp="1"/>
          </p:cNvSpPr>
          <p:nvPr>
            <p:ph type="title"/>
          </p:nvPr>
        </p:nvSpPr>
        <p:spPr>
          <a:xfrm>
            <a:off x="3732228" y="337316"/>
            <a:ext cx="1679543" cy="931830"/>
          </a:xfrm>
        </p:spPr>
        <p:txBody>
          <a:bodyPr>
            <a:normAutofit/>
          </a:bodyPr>
          <a:lstStyle/>
          <a:p>
            <a:r>
              <a:rPr kumimoji="1" lang="ja-JP" altLang="en-US" sz="3600" b="1" dirty="0"/>
              <a:t>内容</a:t>
            </a:r>
          </a:p>
        </p:txBody>
      </p:sp>
      <p:sp>
        <p:nvSpPr>
          <p:cNvPr id="3" name="コンテンツ プレースホルダー 2">
            <a:extLst>
              <a:ext uri="{FF2B5EF4-FFF2-40B4-BE49-F238E27FC236}">
                <a16:creationId xmlns:a16="http://schemas.microsoft.com/office/drawing/2014/main" id="{092931A6-BEFD-4CA6-9161-CDB2EEBE4366}"/>
              </a:ext>
            </a:extLst>
          </p:cNvPr>
          <p:cNvSpPr>
            <a:spLocks noGrp="1"/>
          </p:cNvSpPr>
          <p:nvPr>
            <p:ph idx="1"/>
          </p:nvPr>
        </p:nvSpPr>
        <p:spPr>
          <a:xfrm>
            <a:off x="1445396" y="1805723"/>
            <a:ext cx="7290232" cy="4254764"/>
          </a:xfrm>
        </p:spPr>
        <p:txBody>
          <a:bodyPr>
            <a:normAutofit/>
          </a:bodyPr>
          <a:lstStyle/>
          <a:p>
            <a:pPr marL="514350" indent="-514350">
              <a:buFont typeface="+mj-lt"/>
              <a:buAutoNum type="arabicPeriod"/>
            </a:pPr>
            <a:r>
              <a:rPr lang="ja-JP" altLang="en-US" sz="2400" dirty="0"/>
              <a:t>再生エネルギーについて</a:t>
            </a:r>
            <a:endParaRPr kumimoji="1" lang="en-US" altLang="ja-JP" sz="2400" dirty="0"/>
          </a:p>
          <a:p>
            <a:pPr marL="514350" indent="-514350">
              <a:buFont typeface="+mj-lt"/>
              <a:buAutoNum type="arabicPeriod"/>
            </a:pPr>
            <a:r>
              <a:rPr kumimoji="1" lang="ja-JP" altLang="en-US" sz="2400" dirty="0"/>
              <a:t>都市の脱炭素化</a:t>
            </a:r>
            <a:endParaRPr kumimoji="1" lang="en-US" altLang="ja-JP" sz="2400" dirty="0"/>
          </a:p>
          <a:p>
            <a:pPr marL="514350" indent="-514350">
              <a:buFont typeface="+mj-lt"/>
              <a:buAutoNum type="arabicPeriod"/>
            </a:pPr>
            <a:r>
              <a:rPr kumimoji="1" lang="en-US" altLang="ja-JP" sz="2400" dirty="0"/>
              <a:t>PV</a:t>
            </a:r>
            <a:r>
              <a:rPr kumimoji="1" lang="ja-JP" altLang="en-US" sz="2400" dirty="0"/>
              <a:t>、蓄電池、</a:t>
            </a:r>
            <a:r>
              <a:rPr kumimoji="1" lang="en-US" altLang="ja-JP" sz="2400" dirty="0"/>
              <a:t>EV</a:t>
            </a:r>
            <a:r>
              <a:rPr kumimoji="1" lang="ja-JP" altLang="en-US" sz="2400" dirty="0"/>
              <a:t>のコストの下落</a:t>
            </a:r>
            <a:endParaRPr kumimoji="1" lang="en-US" altLang="ja-JP" sz="2400" dirty="0"/>
          </a:p>
          <a:p>
            <a:pPr marL="514350" indent="-514350">
              <a:buFont typeface="+mj-lt"/>
              <a:buAutoNum type="arabicPeriod"/>
            </a:pPr>
            <a:r>
              <a:rPr lang="en-US" altLang="ja-JP" sz="2400" dirty="0"/>
              <a:t>PV+EV</a:t>
            </a:r>
            <a:r>
              <a:rPr lang="ja-JP" altLang="en-US" sz="2400" dirty="0"/>
              <a:t>は、私たちのエネルギー経費・</a:t>
            </a:r>
            <a:r>
              <a:rPr lang="en-US" altLang="ja-JP" sz="2400" dirty="0"/>
              <a:t>CO</a:t>
            </a:r>
            <a:r>
              <a:rPr lang="en-US" altLang="ja-JP" sz="2400" baseline="-25000" dirty="0"/>
              <a:t>2</a:t>
            </a:r>
            <a:r>
              <a:rPr lang="ja-JP" altLang="en-US" sz="2400" dirty="0"/>
              <a:t>排出削減にどう影響するのか？</a:t>
            </a:r>
            <a:endParaRPr lang="en-US" altLang="ja-JP" sz="2400" dirty="0"/>
          </a:p>
          <a:p>
            <a:pPr marL="971550" lvl="1" indent="-514350">
              <a:buFont typeface="+mj-lt"/>
              <a:buAutoNum type="arabicPeriod"/>
            </a:pPr>
            <a:r>
              <a:rPr kumimoji="1" lang="ja-JP" altLang="en-US" sz="2000" dirty="0"/>
              <a:t>個人の家では？</a:t>
            </a:r>
            <a:endParaRPr kumimoji="1" lang="en-US" altLang="ja-JP" sz="2000" dirty="0"/>
          </a:p>
          <a:p>
            <a:pPr marL="971550" lvl="1" indent="-514350">
              <a:buFont typeface="+mj-lt"/>
              <a:buAutoNum type="arabicPeriod"/>
            </a:pPr>
            <a:r>
              <a:rPr kumimoji="1" lang="ja-JP" altLang="en-US" sz="2000" dirty="0"/>
              <a:t>都市レベルでは？</a:t>
            </a:r>
            <a:endParaRPr kumimoji="1" lang="en-US" altLang="ja-JP" sz="2000" dirty="0"/>
          </a:p>
          <a:p>
            <a:pPr marL="514350" indent="-514350">
              <a:buFont typeface="+mj-lt"/>
              <a:buAutoNum type="arabicPeriod"/>
            </a:pPr>
            <a:r>
              <a:rPr lang="ja-JP" altLang="en-US" sz="2400" dirty="0"/>
              <a:t>どのように実現するのか？</a:t>
            </a:r>
            <a:endParaRPr lang="en-US" altLang="ja-JP" sz="2400" dirty="0"/>
          </a:p>
          <a:p>
            <a:pPr marL="514350" indent="-514350">
              <a:buFont typeface="+mj-lt"/>
              <a:buAutoNum type="arabicPeriod"/>
            </a:pPr>
            <a:r>
              <a:rPr lang="ja-JP" altLang="en-US" sz="2400" dirty="0"/>
              <a:t>京都プロジェクト</a:t>
            </a:r>
            <a:endParaRPr lang="en-US" altLang="ja-JP" sz="2400" dirty="0"/>
          </a:p>
          <a:p>
            <a:pPr marL="514350" indent="-514350">
              <a:buFont typeface="+mj-lt"/>
              <a:buAutoNum type="arabicPeriod"/>
            </a:pPr>
            <a:r>
              <a:rPr lang="en-US" altLang="ja-JP" sz="2400" dirty="0"/>
              <a:t>Take home </a:t>
            </a:r>
            <a:r>
              <a:rPr lang="ja-JP" altLang="en-US" sz="2400" dirty="0"/>
              <a:t>メッセージ</a:t>
            </a:r>
            <a:endParaRPr lang="en-US" altLang="ja-JP" sz="2400" dirty="0"/>
          </a:p>
          <a:p>
            <a:pPr marL="514350" indent="-514350">
              <a:buFont typeface="+mj-lt"/>
              <a:buAutoNum type="arabicPeriod"/>
            </a:pPr>
            <a:endParaRPr lang="en-US" altLang="ja-JP" sz="2400" dirty="0"/>
          </a:p>
          <a:p>
            <a:endParaRPr kumimoji="1" lang="ja-JP" altLang="en-US" sz="2000" dirty="0"/>
          </a:p>
        </p:txBody>
      </p:sp>
    </p:spTree>
    <p:extLst>
      <p:ext uri="{BB962C8B-B14F-4D97-AF65-F5344CB8AC3E}">
        <p14:creationId xmlns:p14="http://schemas.microsoft.com/office/powerpoint/2010/main" val="1714378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EF16E-D082-410C-95D0-09CC02BE0EBB}"/>
              </a:ext>
            </a:extLst>
          </p:cNvPr>
          <p:cNvSpPr>
            <a:spLocks noGrp="1"/>
          </p:cNvSpPr>
          <p:nvPr>
            <p:ph type="title"/>
          </p:nvPr>
        </p:nvSpPr>
        <p:spPr>
          <a:xfrm>
            <a:off x="2601685" y="171201"/>
            <a:ext cx="4035972" cy="897111"/>
          </a:xfrm>
        </p:spPr>
        <p:txBody>
          <a:bodyPr vert="horz" lIns="91440" tIns="45720" rIns="91440" bIns="45720" rtlCol="0" anchor="ctr">
            <a:normAutofit/>
          </a:bodyPr>
          <a:lstStyle/>
          <a:p>
            <a:pPr algn="ctr"/>
            <a:r>
              <a:rPr lang="ja-JP" altLang="en-US" sz="3600" b="1" dirty="0"/>
              <a:t>自己充足率</a:t>
            </a:r>
            <a:endParaRPr lang="en-US" altLang="ja-JP" sz="3600" b="1" dirty="0"/>
          </a:p>
        </p:txBody>
      </p:sp>
      <p:pic>
        <p:nvPicPr>
          <p:cNvPr id="9" name="Picture 3">
            <a:extLst>
              <a:ext uri="{FF2B5EF4-FFF2-40B4-BE49-F238E27FC236}">
                <a16:creationId xmlns:a16="http://schemas.microsoft.com/office/drawing/2014/main" id="{F7AD29DB-93EE-44B1-95CA-F583257BD1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9166" y="1558644"/>
            <a:ext cx="5714384" cy="4453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247C96B6-CE6C-42A0-9351-3307CA222574}"/>
              </a:ext>
            </a:extLst>
          </p:cNvPr>
          <p:cNvSpPr txBox="1"/>
          <p:nvPr/>
        </p:nvSpPr>
        <p:spPr>
          <a:xfrm>
            <a:off x="274283" y="6181200"/>
            <a:ext cx="8433768" cy="276999"/>
          </a:xfrm>
          <a:prstGeom prst="rect">
            <a:avLst/>
          </a:prstGeom>
          <a:noFill/>
        </p:spPr>
        <p:txBody>
          <a:bodyPr wrap="square" rtlCol="0">
            <a:spAutoFit/>
          </a:bodyPr>
          <a:lstStyle/>
          <a:p>
            <a:r>
              <a:rPr kumimoji="1" lang="ja-JP" altLang="en-US" sz="1200" dirty="0"/>
              <a:t>１．新潟市、２．岡山市、３．郡山市、４．仙台市、５．広島市、</a:t>
            </a:r>
            <a:r>
              <a:rPr kumimoji="1" lang="en-US" altLang="ja-JP" sz="1200" dirty="0"/>
              <a:t>6</a:t>
            </a:r>
            <a:r>
              <a:rPr kumimoji="1" lang="ja-JP" altLang="en-US" sz="1200" dirty="0"/>
              <a:t>．京都市、７．札幌市、</a:t>
            </a:r>
            <a:r>
              <a:rPr kumimoji="1" lang="en-US" altLang="ja-JP" sz="1200" dirty="0"/>
              <a:t>8</a:t>
            </a:r>
            <a:r>
              <a:rPr kumimoji="1" lang="ja-JP" altLang="en-US" sz="1200" dirty="0"/>
              <a:t>．川崎市、９．東京都区部</a:t>
            </a:r>
          </a:p>
        </p:txBody>
      </p:sp>
      <p:sp>
        <p:nvSpPr>
          <p:cNvPr id="5" name="テキスト ボックス 4">
            <a:extLst>
              <a:ext uri="{FF2B5EF4-FFF2-40B4-BE49-F238E27FC236}">
                <a16:creationId xmlns:a16="http://schemas.microsoft.com/office/drawing/2014/main" id="{30865300-D46A-4F79-81CB-1B00A149D71E}"/>
              </a:ext>
            </a:extLst>
          </p:cNvPr>
          <p:cNvSpPr txBox="1"/>
          <p:nvPr/>
        </p:nvSpPr>
        <p:spPr>
          <a:xfrm>
            <a:off x="5585692" y="3130476"/>
            <a:ext cx="3375083" cy="83099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dirty="0"/>
              <a:t>PV+EV</a:t>
            </a:r>
            <a:r>
              <a:rPr kumimoji="1" lang="ja-JP" altLang="en-US" sz="1600" dirty="0"/>
              <a:t>が最も、自己充足率を高める。</a:t>
            </a:r>
            <a:r>
              <a:rPr kumimoji="1" lang="en-US" altLang="ja-JP" sz="1600" dirty="0"/>
              <a:t>FIT</a:t>
            </a:r>
            <a:r>
              <a:rPr kumimoji="1" lang="ja-JP" altLang="en-US" sz="1600" dirty="0"/>
              <a:t>ありでは、最大</a:t>
            </a:r>
            <a:r>
              <a:rPr kumimoji="1" lang="en-US" altLang="ja-JP" sz="1600" dirty="0"/>
              <a:t>90</a:t>
            </a:r>
            <a:r>
              <a:rPr kumimoji="1" lang="ja-JP" altLang="en-US" sz="1600" dirty="0"/>
              <a:t>％以上供給できる。</a:t>
            </a:r>
          </a:p>
        </p:txBody>
      </p:sp>
      <p:sp>
        <p:nvSpPr>
          <p:cNvPr id="6" name="正方形/長方形 5">
            <a:extLst>
              <a:ext uri="{FF2B5EF4-FFF2-40B4-BE49-F238E27FC236}">
                <a16:creationId xmlns:a16="http://schemas.microsoft.com/office/drawing/2014/main" id="{63FA460C-2B58-44FF-95FC-149F68A88B5B}"/>
              </a:ext>
            </a:extLst>
          </p:cNvPr>
          <p:cNvSpPr/>
          <p:nvPr/>
        </p:nvSpPr>
        <p:spPr>
          <a:xfrm>
            <a:off x="900012" y="1127757"/>
            <a:ext cx="7439318" cy="338554"/>
          </a:xfrm>
          <a:prstGeom prst="rect">
            <a:avLst/>
          </a:prstGeom>
        </p:spPr>
        <p:txBody>
          <a:bodyPr wrap="square">
            <a:spAutoFit/>
          </a:bodyPr>
          <a:lstStyle/>
          <a:p>
            <a:r>
              <a:rPr lang="ja-JP" altLang="en-US" sz="1600" dirty="0"/>
              <a:t>電力の同時同量を考慮しつつ、屋根上</a:t>
            </a:r>
            <a:r>
              <a:rPr lang="en-US" altLang="ja-JP" sz="1600" dirty="0"/>
              <a:t>PV</a:t>
            </a:r>
            <a:r>
              <a:rPr lang="ja-JP" altLang="en-US" sz="1600" dirty="0"/>
              <a:t>でどの程度都市の電力を賄えるか。</a:t>
            </a:r>
            <a:endParaRPr kumimoji="1" lang="ja-JP" altLang="en-US" sz="1600" dirty="0"/>
          </a:p>
        </p:txBody>
      </p:sp>
      <p:sp>
        <p:nvSpPr>
          <p:cNvPr id="19" name="テキスト ボックス 18">
            <a:extLst>
              <a:ext uri="{FF2B5EF4-FFF2-40B4-BE49-F238E27FC236}">
                <a16:creationId xmlns:a16="http://schemas.microsoft.com/office/drawing/2014/main" id="{ECD4D245-6E9A-4F10-8FF2-3D36B60D51D5}"/>
              </a:ext>
            </a:extLst>
          </p:cNvPr>
          <p:cNvSpPr txBox="1"/>
          <p:nvPr/>
        </p:nvSpPr>
        <p:spPr>
          <a:xfrm>
            <a:off x="4491167" y="6427113"/>
            <a:ext cx="4799534" cy="430887"/>
          </a:xfrm>
          <a:prstGeom prst="rect">
            <a:avLst/>
          </a:prstGeom>
          <a:noFill/>
        </p:spPr>
        <p:txBody>
          <a:bodyPr wrap="square" rtlCol="0">
            <a:spAutoFit/>
          </a:bodyPr>
          <a:lstStyle/>
          <a:p>
            <a:r>
              <a:rPr lang="en-US" altLang="ja-JP" sz="1100" dirty="0"/>
              <a:t>Kobashi et al., “SolarEV City concept: Building the next urban power and mobility systems”, </a:t>
            </a:r>
            <a:r>
              <a:rPr lang="en-US" altLang="ja-JP" sz="1100" i="1" dirty="0"/>
              <a:t>Environmental Research Letters</a:t>
            </a:r>
            <a:r>
              <a:rPr lang="en-US" altLang="ja-JP" sz="1100" dirty="0"/>
              <a:t> (accepted). </a:t>
            </a:r>
            <a:endParaRPr kumimoji="1" lang="ja-JP" altLang="en-US" sz="1100" dirty="0"/>
          </a:p>
        </p:txBody>
      </p:sp>
      <p:sp>
        <p:nvSpPr>
          <p:cNvPr id="10" name="テキスト ボックス 9">
            <a:extLst>
              <a:ext uri="{FF2B5EF4-FFF2-40B4-BE49-F238E27FC236}">
                <a16:creationId xmlns:a16="http://schemas.microsoft.com/office/drawing/2014/main" id="{94C9869C-D824-4388-91B8-6EB4A7AFCD31}"/>
              </a:ext>
            </a:extLst>
          </p:cNvPr>
          <p:cNvSpPr txBox="1"/>
          <p:nvPr/>
        </p:nvSpPr>
        <p:spPr>
          <a:xfrm>
            <a:off x="2220796" y="5658134"/>
            <a:ext cx="2270371" cy="400110"/>
          </a:xfrm>
          <a:prstGeom prst="rect">
            <a:avLst/>
          </a:prstGeom>
          <a:solidFill>
            <a:schemeClr val="bg1"/>
          </a:solidFill>
        </p:spPr>
        <p:txBody>
          <a:bodyPr wrap="square" rtlCol="0">
            <a:spAutoFit/>
          </a:bodyPr>
          <a:lstStyle/>
          <a:p>
            <a:r>
              <a:rPr kumimoji="1" lang="ja-JP" altLang="en-US" sz="2000" dirty="0"/>
              <a:t>自己充足率（％）</a:t>
            </a:r>
          </a:p>
        </p:txBody>
      </p:sp>
      <p:sp>
        <p:nvSpPr>
          <p:cNvPr id="12" name="テキスト ボックス 11">
            <a:extLst>
              <a:ext uri="{FF2B5EF4-FFF2-40B4-BE49-F238E27FC236}">
                <a16:creationId xmlns:a16="http://schemas.microsoft.com/office/drawing/2014/main" id="{6A02C2C0-7A44-4921-9A0A-332331115279}"/>
              </a:ext>
            </a:extLst>
          </p:cNvPr>
          <p:cNvSpPr txBox="1"/>
          <p:nvPr/>
        </p:nvSpPr>
        <p:spPr>
          <a:xfrm>
            <a:off x="3490288" y="4918908"/>
            <a:ext cx="2001758" cy="276999"/>
          </a:xfrm>
          <a:prstGeom prst="rect">
            <a:avLst/>
          </a:prstGeom>
          <a:noFill/>
        </p:spPr>
        <p:txBody>
          <a:bodyPr wrap="square" rtlCol="0">
            <a:spAutoFit/>
          </a:bodyPr>
          <a:lstStyle/>
          <a:p>
            <a:r>
              <a:rPr kumimoji="1" lang="ja-JP" altLang="en-US" sz="1200" dirty="0"/>
              <a:t>固定価格買取</a:t>
            </a:r>
            <a:r>
              <a:rPr kumimoji="1" lang="en-US" altLang="ja-JP" sz="1200" dirty="0"/>
              <a:t> (9</a:t>
            </a:r>
            <a:r>
              <a:rPr kumimoji="1" lang="ja-JP" altLang="en-US" sz="1200" dirty="0"/>
              <a:t>円</a:t>
            </a:r>
            <a:r>
              <a:rPr kumimoji="1" lang="en-US" altLang="ja-JP" sz="1200" dirty="0"/>
              <a:t>/kWh)</a:t>
            </a:r>
            <a:endParaRPr kumimoji="1" lang="ja-JP" altLang="en-US" sz="1200" dirty="0"/>
          </a:p>
        </p:txBody>
      </p:sp>
    </p:spTree>
    <p:extLst>
      <p:ext uri="{BB962C8B-B14F-4D97-AF65-F5344CB8AC3E}">
        <p14:creationId xmlns:p14="http://schemas.microsoft.com/office/powerpoint/2010/main" val="1896684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1F8E6-DF3B-45BB-A2B7-29E09B0B4448}"/>
              </a:ext>
            </a:extLst>
          </p:cNvPr>
          <p:cNvSpPr>
            <a:spLocks noGrp="1"/>
          </p:cNvSpPr>
          <p:nvPr>
            <p:ph type="title"/>
          </p:nvPr>
        </p:nvSpPr>
        <p:spPr/>
        <p:txBody>
          <a:bodyPr>
            <a:normAutofit/>
          </a:bodyPr>
          <a:lstStyle/>
          <a:p>
            <a:r>
              <a:rPr kumimoji="1" lang="ja-JP" altLang="en-US" sz="3600" b="1" dirty="0"/>
              <a:t>どのように実現するのか？</a:t>
            </a:r>
          </a:p>
        </p:txBody>
      </p:sp>
      <p:sp>
        <p:nvSpPr>
          <p:cNvPr id="3" name="コンテンツ プレースホルダー 2">
            <a:extLst>
              <a:ext uri="{FF2B5EF4-FFF2-40B4-BE49-F238E27FC236}">
                <a16:creationId xmlns:a16="http://schemas.microsoft.com/office/drawing/2014/main" id="{5EEE1742-829B-4BE9-9C48-6D8BB41ADA2C}"/>
              </a:ext>
            </a:extLst>
          </p:cNvPr>
          <p:cNvSpPr>
            <a:spLocks noGrp="1"/>
          </p:cNvSpPr>
          <p:nvPr>
            <p:ph idx="1"/>
          </p:nvPr>
        </p:nvSpPr>
        <p:spPr>
          <a:xfrm>
            <a:off x="628649" y="1690689"/>
            <a:ext cx="8054543" cy="1325563"/>
          </a:xfrm>
        </p:spPr>
        <p:txBody>
          <a:bodyPr>
            <a:normAutofit fontScale="92500" lnSpcReduction="10000"/>
          </a:bodyPr>
          <a:lstStyle/>
          <a:p>
            <a:r>
              <a:rPr kumimoji="1" lang="ja-JP" altLang="en-US" dirty="0"/>
              <a:t>隣人同士のエネルギー取引を可能とする</a:t>
            </a:r>
            <a:r>
              <a:rPr kumimoji="1" lang="en-US" altLang="ja-JP" dirty="0"/>
              <a:t>(P2P)</a:t>
            </a:r>
            <a:r>
              <a:rPr kumimoji="1" lang="ja-JP" altLang="en-US" dirty="0"/>
              <a:t>。</a:t>
            </a:r>
            <a:endParaRPr kumimoji="1" lang="en-US" altLang="ja-JP" dirty="0"/>
          </a:p>
          <a:p>
            <a:r>
              <a:rPr lang="ja-JP" altLang="en-US" dirty="0"/>
              <a:t>託送料金などの規制改革。ＰＶとＥＶの普及。</a:t>
            </a:r>
            <a:endParaRPr kumimoji="1" lang="en-US" altLang="ja-JP" dirty="0"/>
          </a:p>
          <a:p>
            <a:r>
              <a:rPr kumimoji="1" lang="ja-JP" altLang="en-US" dirty="0"/>
              <a:t>エネルギーの脱炭素化に向けたコミュニティーの活動を高める。</a:t>
            </a:r>
            <a:endParaRPr kumimoji="1" lang="en-US" altLang="ja-JP" dirty="0"/>
          </a:p>
          <a:p>
            <a:r>
              <a:rPr kumimoji="1" lang="ja-JP" altLang="en-US" dirty="0"/>
              <a:t>コミュニティーによる</a:t>
            </a:r>
            <a:r>
              <a:rPr kumimoji="1" lang="en-US" altLang="ja-JP" dirty="0"/>
              <a:t>PV+EV</a:t>
            </a:r>
            <a:r>
              <a:rPr kumimoji="1" lang="ja-JP" altLang="en-US" dirty="0"/>
              <a:t>分散型電源システムの構築。</a:t>
            </a:r>
            <a:endParaRPr kumimoji="1" lang="en-US" altLang="ja-JP" dirty="0"/>
          </a:p>
          <a:p>
            <a:endParaRPr kumimoji="1" lang="en-US" altLang="ja-JP" dirty="0"/>
          </a:p>
          <a:p>
            <a:endParaRPr kumimoji="1" lang="ja-JP" altLang="en-US" dirty="0"/>
          </a:p>
        </p:txBody>
      </p:sp>
      <p:sp>
        <p:nvSpPr>
          <p:cNvPr id="4" name="矢印: 下 3">
            <a:extLst>
              <a:ext uri="{FF2B5EF4-FFF2-40B4-BE49-F238E27FC236}">
                <a16:creationId xmlns:a16="http://schemas.microsoft.com/office/drawing/2014/main" id="{C5023875-5A52-49C6-99BA-218E005EC5A1}"/>
              </a:ext>
            </a:extLst>
          </p:cNvPr>
          <p:cNvSpPr/>
          <p:nvPr/>
        </p:nvSpPr>
        <p:spPr>
          <a:xfrm>
            <a:off x="3861786" y="3286124"/>
            <a:ext cx="798990" cy="497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50190AF-759E-42D6-8843-E0CA4F7A129E}"/>
              </a:ext>
            </a:extLst>
          </p:cNvPr>
          <p:cNvSpPr txBox="1"/>
          <p:nvPr/>
        </p:nvSpPr>
        <p:spPr>
          <a:xfrm>
            <a:off x="638359" y="4094509"/>
            <a:ext cx="8044834" cy="2031325"/>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t>これらの活動により再エネ導入のコストを最大限下げる。</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地域内での屋根上ＰＶとＥＶ導入の最大化。</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ＰＶ電源の地域内での消費を最大化させる。</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ja-JP" altLang="en-US" dirty="0"/>
              <a:t>地域循環共生圏の構築。</a:t>
            </a:r>
          </a:p>
        </p:txBody>
      </p:sp>
    </p:spTree>
    <p:extLst>
      <p:ext uri="{BB962C8B-B14F-4D97-AF65-F5344CB8AC3E}">
        <p14:creationId xmlns:p14="http://schemas.microsoft.com/office/powerpoint/2010/main" val="1093993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D0581-C292-4A79-A5F4-919BBDCAC089}"/>
              </a:ext>
            </a:extLst>
          </p:cNvPr>
          <p:cNvSpPr>
            <a:spLocks noGrp="1"/>
          </p:cNvSpPr>
          <p:nvPr>
            <p:ph type="title"/>
          </p:nvPr>
        </p:nvSpPr>
        <p:spPr>
          <a:xfrm>
            <a:off x="485220" y="293834"/>
            <a:ext cx="7886700" cy="880625"/>
          </a:xfrm>
        </p:spPr>
        <p:txBody>
          <a:bodyPr>
            <a:normAutofit/>
          </a:bodyPr>
          <a:lstStyle/>
          <a:p>
            <a:pPr algn="ctr"/>
            <a:r>
              <a:rPr kumimoji="1" lang="ja-JP" altLang="en-US" sz="3600" b="1" dirty="0"/>
              <a:t>京都プロジェクト</a:t>
            </a:r>
          </a:p>
        </p:txBody>
      </p:sp>
      <p:sp>
        <p:nvSpPr>
          <p:cNvPr id="3" name="コンテンツ プレースホルダー 2">
            <a:extLst>
              <a:ext uri="{FF2B5EF4-FFF2-40B4-BE49-F238E27FC236}">
                <a16:creationId xmlns:a16="http://schemas.microsoft.com/office/drawing/2014/main" id="{FB112A94-45D1-4B00-8AAD-CB0A0B788CA8}"/>
              </a:ext>
            </a:extLst>
          </p:cNvPr>
          <p:cNvSpPr>
            <a:spLocks noGrp="1"/>
          </p:cNvSpPr>
          <p:nvPr>
            <p:ph idx="1"/>
          </p:nvPr>
        </p:nvSpPr>
        <p:spPr>
          <a:xfrm>
            <a:off x="202660" y="2479453"/>
            <a:ext cx="8870319" cy="4051975"/>
          </a:xfrm>
        </p:spPr>
        <p:txBody>
          <a:bodyPr>
            <a:normAutofit lnSpcReduction="10000"/>
          </a:bodyPr>
          <a:lstStyle/>
          <a:p>
            <a:pPr marL="0" indent="0">
              <a:buNone/>
            </a:pPr>
            <a:r>
              <a:rPr lang="en-US" altLang="ja-JP" sz="1600" dirty="0"/>
              <a:t>2018</a:t>
            </a:r>
            <a:r>
              <a:rPr lang="ja-JP" altLang="en-US" sz="1600" dirty="0"/>
              <a:t>年</a:t>
            </a:r>
            <a:r>
              <a:rPr lang="en-US" altLang="ja-JP" sz="1600" dirty="0"/>
              <a:t>10</a:t>
            </a:r>
            <a:r>
              <a:rPr lang="ja-JP" altLang="en-US" sz="1600" dirty="0"/>
              <a:t>月</a:t>
            </a:r>
            <a:r>
              <a:rPr lang="en-US" altLang="ja-JP" sz="1600" dirty="0"/>
              <a:t>- 2019</a:t>
            </a:r>
            <a:r>
              <a:rPr lang="ja-JP" altLang="en-US" sz="1600" dirty="0"/>
              <a:t>年</a:t>
            </a:r>
            <a:r>
              <a:rPr lang="en-US" altLang="ja-JP" sz="1600" dirty="0"/>
              <a:t>3</a:t>
            </a:r>
            <a:r>
              <a:rPr lang="ja-JP" altLang="en-US" sz="1600" dirty="0"/>
              <a:t>月</a:t>
            </a:r>
            <a:endParaRPr lang="en-US" altLang="ja-JP" sz="1600" dirty="0"/>
          </a:p>
          <a:p>
            <a:pPr marL="0" indent="0">
              <a:buNone/>
            </a:pPr>
            <a:r>
              <a:rPr lang="ja-JP" altLang="en-US" sz="1400" b="1" dirty="0"/>
              <a:t>アジアの都市における自然エネルギー</a:t>
            </a:r>
            <a:r>
              <a:rPr lang="en-US" altLang="ja-JP" sz="1400" b="1" dirty="0"/>
              <a:t>100</a:t>
            </a:r>
            <a:r>
              <a:rPr lang="ja-JP" altLang="en-US" sz="1400" b="1" dirty="0"/>
              <a:t>％に向けたエネルギー・トランジション政策・戦略研究</a:t>
            </a:r>
            <a:r>
              <a:rPr lang="en-US" altLang="ja-JP" sz="1400" dirty="0"/>
              <a:t>(IS) –</a:t>
            </a:r>
            <a:r>
              <a:rPr lang="ja-JP" altLang="en-US" sz="1400" dirty="0"/>
              <a:t>（総合地球環境学研究所の研究費助成）</a:t>
            </a:r>
            <a:r>
              <a:rPr lang="en-US" altLang="ja-JP" sz="1400" dirty="0"/>
              <a:t>-</a:t>
            </a:r>
            <a:r>
              <a:rPr lang="ja-JP" altLang="en-US" sz="1400" dirty="0"/>
              <a:t>香港科技大学の鎗目准教授と開始。</a:t>
            </a:r>
            <a:endParaRPr lang="en-US" altLang="ja-JP" sz="1400" dirty="0"/>
          </a:p>
          <a:p>
            <a:pPr marL="0" indent="0">
              <a:buNone/>
            </a:pPr>
            <a:endParaRPr lang="en-US" altLang="ja-JP" sz="1200" dirty="0"/>
          </a:p>
          <a:p>
            <a:pPr marL="0" indent="0">
              <a:buNone/>
            </a:pPr>
            <a:r>
              <a:rPr lang="en-US" altLang="ja-JP" sz="1600" dirty="0"/>
              <a:t>2019</a:t>
            </a:r>
            <a:r>
              <a:rPr lang="ja-JP" altLang="en-US" sz="1600" dirty="0"/>
              <a:t>年</a:t>
            </a:r>
            <a:r>
              <a:rPr lang="en-US" altLang="ja-JP" sz="1600" dirty="0"/>
              <a:t>4</a:t>
            </a:r>
            <a:r>
              <a:rPr lang="ja-JP" altLang="en-US" sz="1600" dirty="0"/>
              <a:t>月</a:t>
            </a:r>
            <a:r>
              <a:rPr lang="en-US" altLang="ja-JP" sz="1600" dirty="0"/>
              <a:t>- 2020</a:t>
            </a:r>
            <a:r>
              <a:rPr lang="ja-JP" altLang="en-US" sz="1600" dirty="0"/>
              <a:t>年</a:t>
            </a:r>
            <a:r>
              <a:rPr lang="en-US" altLang="ja-JP" sz="1600" dirty="0"/>
              <a:t>3</a:t>
            </a:r>
            <a:r>
              <a:rPr lang="ja-JP" altLang="en-US" sz="1600" dirty="0"/>
              <a:t>月</a:t>
            </a:r>
            <a:endParaRPr lang="en-US" altLang="ja-JP" sz="1600" dirty="0"/>
          </a:p>
          <a:p>
            <a:pPr marL="0" indent="0">
              <a:buNone/>
            </a:pPr>
            <a:r>
              <a:rPr lang="ja-JP" altLang="en-US" sz="1400" b="1" dirty="0"/>
              <a:t>次の千年の基盤となる都市エネルギーシステムを構築するためのトランジッション戦略・協働実践研究</a:t>
            </a:r>
            <a:r>
              <a:rPr lang="en-US" altLang="ja-JP" sz="1400" dirty="0"/>
              <a:t>(FS) –</a:t>
            </a:r>
            <a:r>
              <a:rPr lang="ja-JP" altLang="en-US" sz="1400" dirty="0"/>
              <a:t>（総合地球環境学研究所の研究費助成）、カリフォルニア・バークレー市と中国深圳市とのコラボ。鎗目准教授（香港科技大）、山形主席研究員</a:t>
            </a:r>
            <a:r>
              <a:rPr lang="ja-JP" altLang="en-US" sz="1400" dirty="0">
                <a:latin typeface="游ゴシック" panose="020B0400000000000000" pitchFamily="50" charset="-128"/>
              </a:rPr>
              <a:t>（国環研） </a:t>
            </a:r>
            <a:r>
              <a:rPr lang="ja-JP" altLang="en-US" sz="1400" dirty="0"/>
              <a:t>、原教授（阪大）、森准教授（京大） 、内藤特任教授（京大）。</a:t>
            </a:r>
            <a:endParaRPr lang="en-US" altLang="ja-JP" sz="1400" dirty="0"/>
          </a:p>
          <a:p>
            <a:pPr marL="0" indent="0">
              <a:buNone/>
            </a:pPr>
            <a:endParaRPr lang="en-US" altLang="ja-JP" sz="1200" dirty="0"/>
          </a:p>
          <a:p>
            <a:pPr marL="0" indent="0">
              <a:buNone/>
            </a:pPr>
            <a:r>
              <a:rPr lang="en-US" altLang="ja-JP" sz="1600" dirty="0"/>
              <a:t>2020</a:t>
            </a:r>
            <a:r>
              <a:rPr lang="ja-JP" altLang="en-US" sz="1600" dirty="0"/>
              <a:t>年</a:t>
            </a:r>
            <a:r>
              <a:rPr lang="en-US" altLang="ja-JP" sz="1600" dirty="0"/>
              <a:t>9</a:t>
            </a:r>
            <a:r>
              <a:rPr lang="ja-JP" altLang="en-US" sz="1600" dirty="0"/>
              <a:t>月</a:t>
            </a:r>
            <a:r>
              <a:rPr lang="en-US" altLang="ja-JP" sz="1600" dirty="0"/>
              <a:t>-</a:t>
            </a:r>
            <a:r>
              <a:rPr lang="ja-JP" altLang="en-US" sz="1600" dirty="0"/>
              <a:t>現在</a:t>
            </a:r>
            <a:endParaRPr lang="en-US" altLang="ja-JP" sz="1600" dirty="0"/>
          </a:p>
          <a:p>
            <a:pPr marL="0" indent="0">
              <a:buNone/>
            </a:pPr>
            <a:r>
              <a:rPr lang="zh-TW" altLang="en-US" sz="1400" b="1" dirty="0">
                <a:latin typeface="游ゴシック" panose="020B0400000000000000" pitchFamily="50" charset="-128"/>
                <a:ea typeface="游ゴシック" panose="020B0400000000000000" pitchFamily="50" charset="-128"/>
              </a:rPr>
              <a:t>京都循環共生圏構築事業検討会</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毎月検討会を実施し、</a:t>
            </a:r>
            <a:r>
              <a:rPr lang="zh-TW" altLang="en-US" sz="1400" dirty="0">
                <a:latin typeface="游ゴシック" panose="020B0400000000000000" pitchFamily="50" charset="-128"/>
                <a:ea typeface="游ゴシック" panose="020B0400000000000000" pitchFamily="50" charset="-128"/>
              </a:rPr>
              <a:t>循環共生圏構築事業</a:t>
            </a:r>
            <a:r>
              <a:rPr lang="ja-JP" altLang="en-US" sz="1400" dirty="0">
                <a:latin typeface="游ゴシック" panose="020B0400000000000000" pitchFamily="50" charset="-128"/>
                <a:ea typeface="游ゴシック" panose="020B0400000000000000" pitchFamily="50" charset="-128"/>
              </a:rPr>
              <a:t>の構築を目指す。</a:t>
            </a:r>
            <a:endParaRPr lang="en-US" altLang="ja-JP" sz="1400" dirty="0">
              <a:latin typeface="游ゴシック" panose="020B0400000000000000" pitchFamily="50" charset="-128"/>
              <a:ea typeface="游ゴシック" panose="020B0400000000000000" pitchFamily="50" charset="-128"/>
            </a:endParaRPr>
          </a:p>
          <a:p>
            <a:pPr marL="0" indent="0">
              <a:buNone/>
            </a:pPr>
            <a:r>
              <a:rPr lang="ja-JP" altLang="en-US" sz="1400" dirty="0">
                <a:latin typeface="游ゴシック" panose="020B0400000000000000" pitchFamily="50" charset="-128"/>
                <a:ea typeface="游ゴシック" panose="020B0400000000000000" pitchFamily="50" charset="-128"/>
              </a:rPr>
              <a:t>委員：</a:t>
            </a:r>
            <a:r>
              <a:rPr lang="ja-JP" altLang="en-US" sz="1400" dirty="0">
                <a:latin typeface="游ゴシック" panose="020B0400000000000000" pitchFamily="50" charset="-128"/>
              </a:rPr>
              <a:t>内藤特任教授（京大</a:t>
            </a:r>
            <a:r>
              <a:rPr lang="en-US" altLang="ja-JP" sz="1400" dirty="0">
                <a:latin typeface="游ゴシック" panose="020B0400000000000000" pitchFamily="50" charset="-128"/>
              </a:rPr>
              <a:t>:</a:t>
            </a:r>
            <a:r>
              <a:rPr lang="ja-JP" altLang="en-US" sz="1400" dirty="0">
                <a:latin typeface="游ゴシック" panose="020B0400000000000000" pitchFamily="50" charset="-128"/>
              </a:rPr>
              <a:t>座長）、小端研究員（国環研） 、</a:t>
            </a:r>
            <a:r>
              <a:rPr lang="ja-JP" altLang="en-US" sz="1400" dirty="0">
                <a:latin typeface="游ゴシック" panose="020B0400000000000000" pitchFamily="50" charset="-128"/>
                <a:ea typeface="游ゴシック" panose="020B0400000000000000" pitchFamily="50" charset="-128"/>
              </a:rPr>
              <a:t>京都市、</a:t>
            </a:r>
            <a:r>
              <a:rPr lang="zh-TW" altLang="en-US" sz="1400" dirty="0">
                <a:latin typeface="游ゴシック" panose="020B0400000000000000" pitchFamily="50" charset="-128"/>
                <a:ea typeface="游ゴシック" panose="020B0400000000000000" pitchFamily="50" charset="-128"/>
              </a:rPr>
              <a:t>京都市環境保全活動推進協会</a:t>
            </a:r>
            <a:r>
              <a:rPr lang="ja-JP" altLang="en-US" sz="1400" dirty="0">
                <a:latin typeface="游ゴシック" panose="020B0400000000000000" pitchFamily="50" charset="-128"/>
                <a:ea typeface="游ゴシック" panose="020B0400000000000000" pitchFamily="50" charset="-128"/>
              </a:rPr>
              <a:t>、京セラ、ニチコン、気候ネットワーク、</a:t>
            </a:r>
            <a:r>
              <a:rPr lang="en-US" altLang="ja-JP" sz="1400" dirty="0" err="1">
                <a:latin typeface="游ゴシック" panose="020B0400000000000000" pitchFamily="50" charset="-128"/>
                <a:ea typeface="游ゴシック" panose="020B0400000000000000" pitchFamily="50" charset="-128"/>
              </a:rPr>
              <a:t>Ekonzal</a:t>
            </a:r>
            <a:r>
              <a:rPr lang="ja-JP" altLang="en-US" sz="1400" dirty="0">
                <a:latin typeface="游ゴシック" panose="020B0400000000000000" pitchFamily="50" charset="-128"/>
                <a:ea typeface="游ゴシック" panose="020B0400000000000000" pitchFamily="50" charset="-128"/>
              </a:rPr>
              <a:t>、田中准教授（東大）、中山特定講師（京大）。</a:t>
            </a:r>
            <a:endParaRPr lang="en-US" altLang="ja-JP" sz="1400" dirty="0">
              <a:latin typeface="游ゴシック" panose="020B0400000000000000" pitchFamily="50" charset="-128"/>
              <a:ea typeface="游ゴシック" panose="020B0400000000000000" pitchFamily="50" charset="-128"/>
            </a:endParaRPr>
          </a:p>
          <a:p>
            <a:pPr marL="0" indent="0">
              <a:buNone/>
            </a:pPr>
            <a:r>
              <a:rPr lang="ja-JP" altLang="en-US" sz="1400" dirty="0">
                <a:latin typeface="游ゴシック" panose="020B0400000000000000" pitchFamily="50" charset="-128"/>
                <a:ea typeface="游ゴシック" panose="020B0400000000000000" pitchFamily="50" charset="-128"/>
              </a:rPr>
              <a:t>オブザーバー：日立、テラエナジー</a:t>
            </a:r>
            <a:endParaRPr lang="en-US" altLang="ja-JP" sz="1400" dirty="0">
              <a:latin typeface="游ゴシック" panose="020B0400000000000000" pitchFamily="50" charset="-128"/>
              <a:ea typeface="游ゴシック" panose="020B0400000000000000" pitchFamily="50" charset="-128"/>
            </a:endParaRPr>
          </a:p>
          <a:p>
            <a:pPr marL="0" indent="0">
              <a:buNone/>
            </a:pPr>
            <a:r>
              <a:rPr lang="ja-JP" altLang="en-US" sz="1400" dirty="0">
                <a:latin typeface="游ゴシック" panose="020B0400000000000000" pitchFamily="50" charset="-128"/>
                <a:ea typeface="游ゴシック" panose="020B0400000000000000" pitchFamily="50" charset="-128"/>
              </a:rPr>
              <a:t>アドバイザー：山形主席研究員（国環研）、原教授（阪大）、鎗目准教授（香港科技大）、宇佐美教授（京大）</a:t>
            </a:r>
          </a:p>
        </p:txBody>
      </p:sp>
      <p:sp>
        <p:nvSpPr>
          <p:cNvPr id="4" name="テキスト ボックス 3">
            <a:extLst>
              <a:ext uri="{FF2B5EF4-FFF2-40B4-BE49-F238E27FC236}">
                <a16:creationId xmlns:a16="http://schemas.microsoft.com/office/drawing/2014/main" id="{9A40CA46-808A-42AE-93A4-08B3BD3E2D54}"/>
              </a:ext>
            </a:extLst>
          </p:cNvPr>
          <p:cNvSpPr txBox="1"/>
          <p:nvPr/>
        </p:nvSpPr>
        <p:spPr>
          <a:xfrm>
            <a:off x="485220" y="1338235"/>
            <a:ext cx="81735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a:t>2018</a:t>
            </a:r>
            <a:r>
              <a:rPr kumimoji="1" lang="ja-JP" altLang="en-US" dirty="0"/>
              <a:t>年からスタート。研究者、京都市、ＮＧＯ、企業、市民が、ネットゼロＣＯ</a:t>
            </a:r>
            <a:r>
              <a:rPr kumimoji="1" lang="en-US" altLang="ja-JP" baseline="-25000" dirty="0"/>
              <a:t>2</a:t>
            </a:r>
            <a:r>
              <a:rPr kumimoji="1" lang="ja-JP" altLang="en-US" dirty="0"/>
              <a:t>排出「京都」を目指す複合プロジェクト。</a:t>
            </a:r>
            <a:endParaRPr kumimoji="1" lang="en-US" altLang="ja-JP" dirty="0"/>
          </a:p>
        </p:txBody>
      </p:sp>
      <p:sp>
        <p:nvSpPr>
          <p:cNvPr id="5" name="テキスト ボックス 4">
            <a:extLst>
              <a:ext uri="{FF2B5EF4-FFF2-40B4-BE49-F238E27FC236}">
                <a16:creationId xmlns:a16="http://schemas.microsoft.com/office/drawing/2014/main" id="{CD3C934C-ED04-4E05-8B45-2E70A7557D8F}"/>
              </a:ext>
            </a:extLst>
          </p:cNvPr>
          <p:cNvSpPr txBox="1"/>
          <p:nvPr/>
        </p:nvSpPr>
        <p:spPr>
          <a:xfrm>
            <a:off x="5782414" y="1994453"/>
            <a:ext cx="2991775" cy="307777"/>
          </a:xfrm>
          <a:prstGeom prst="rect">
            <a:avLst/>
          </a:prstGeom>
          <a:noFill/>
        </p:spPr>
        <p:txBody>
          <a:bodyPr wrap="square" rtlCol="0">
            <a:spAutoFit/>
          </a:bodyPr>
          <a:lstStyle/>
          <a:p>
            <a:r>
              <a:rPr kumimoji="1" lang="ja-JP" altLang="en-US" sz="1400" dirty="0"/>
              <a:t>プロジェクトリーダー：小端拓郎</a:t>
            </a:r>
          </a:p>
        </p:txBody>
      </p:sp>
    </p:spTree>
    <p:extLst>
      <p:ext uri="{BB962C8B-B14F-4D97-AF65-F5344CB8AC3E}">
        <p14:creationId xmlns:p14="http://schemas.microsoft.com/office/powerpoint/2010/main" val="410596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CFE088-A5AA-4109-91B7-E1195F004B7F}"/>
              </a:ext>
            </a:extLst>
          </p:cNvPr>
          <p:cNvSpPr>
            <a:spLocks noGrp="1"/>
          </p:cNvSpPr>
          <p:nvPr>
            <p:ph type="title"/>
          </p:nvPr>
        </p:nvSpPr>
        <p:spPr>
          <a:xfrm>
            <a:off x="352119" y="455220"/>
            <a:ext cx="8439762" cy="1119725"/>
          </a:xfrm>
        </p:spPr>
        <p:txBody>
          <a:bodyPr>
            <a:normAutofit/>
          </a:bodyPr>
          <a:lstStyle/>
          <a:p>
            <a:pPr algn="ctr"/>
            <a:r>
              <a:rPr kumimoji="1" lang="ja-JP" altLang="en-US" sz="3600" b="1" dirty="0"/>
              <a:t>京都「未来門」プロジェクト</a:t>
            </a:r>
          </a:p>
        </p:txBody>
      </p:sp>
      <p:sp>
        <p:nvSpPr>
          <p:cNvPr id="3" name="コンテンツ プレースホルダー 2">
            <a:extLst>
              <a:ext uri="{FF2B5EF4-FFF2-40B4-BE49-F238E27FC236}">
                <a16:creationId xmlns:a16="http://schemas.microsoft.com/office/drawing/2014/main" id="{990F8D10-2BF9-43A4-BA3D-951C26EDC8E3}"/>
              </a:ext>
            </a:extLst>
          </p:cNvPr>
          <p:cNvSpPr>
            <a:spLocks noGrp="1"/>
          </p:cNvSpPr>
          <p:nvPr>
            <p:ph idx="1"/>
          </p:nvPr>
        </p:nvSpPr>
        <p:spPr>
          <a:xfrm>
            <a:off x="0" y="2005708"/>
            <a:ext cx="4396094" cy="4552178"/>
          </a:xfrm>
        </p:spPr>
        <p:txBody>
          <a:bodyPr>
            <a:normAutofit lnSpcReduction="10000"/>
          </a:bodyPr>
          <a:lstStyle/>
          <a:p>
            <a:r>
              <a:rPr lang="ja-JP" altLang="en-US" sz="1800" dirty="0"/>
              <a:t>千年持続した都市システムを持つ京都に、次の千年の持続可能な都市構築に向けて新たな門（未来門）を開くというコンセプト。</a:t>
            </a:r>
            <a:endParaRPr lang="en-US" altLang="ja-JP" sz="1800" dirty="0"/>
          </a:p>
          <a:p>
            <a:endParaRPr lang="en-US" altLang="ja-JP" sz="1800" dirty="0"/>
          </a:p>
          <a:p>
            <a:r>
              <a:rPr lang="en-US" altLang="ja-JP" sz="1800" dirty="0"/>
              <a:t>PV</a:t>
            </a:r>
            <a:r>
              <a:rPr lang="ja-JP" altLang="en-US" sz="1800" dirty="0"/>
              <a:t>と</a:t>
            </a:r>
            <a:r>
              <a:rPr lang="en-US" altLang="ja-JP" sz="1800" dirty="0"/>
              <a:t>EV</a:t>
            </a:r>
            <a:r>
              <a:rPr lang="ja-JP" altLang="en-US" sz="1800" dirty="0"/>
              <a:t>を組み合わせた分散型電源システムを、京都の特徴ある地区に構築する（未来門） 。</a:t>
            </a:r>
            <a:endParaRPr lang="en-US" altLang="ja-JP" sz="1800" dirty="0"/>
          </a:p>
          <a:p>
            <a:endParaRPr lang="en-US" altLang="ja-JP" sz="1800" dirty="0"/>
          </a:p>
          <a:p>
            <a:r>
              <a:rPr lang="ja-JP" altLang="en-US" sz="1800" dirty="0"/>
              <a:t>将来的に、給湯、建物のリフォームなどを通じたエネルギーサービスを提供し、街区からの脱炭素化を実現するビジネスモデルの構築を目指す。</a:t>
            </a:r>
            <a:endParaRPr lang="en-US" altLang="ja-JP" sz="1800" dirty="0"/>
          </a:p>
          <a:p>
            <a:endParaRPr lang="en-US" altLang="ja-JP" sz="1800" dirty="0"/>
          </a:p>
          <a:p>
            <a:r>
              <a:rPr lang="en-US" altLang="ja-JP" sz="1800" dirty="0"/>
              <a:t>PV</a:t>
            </a:r>
            <a:r>
              <a:rPr lang="ja-JP" altLang="en-US" sz="1800" dirty="0"/>
              <a:t>電源を</a:t>
            </a:r>
            <a:r>
              <a:rPr lang="en-US" altLang="ja-JP" sz="1800" dirty="0"/>
              <a:t>EV</a:t>
            </a:r>
            <a:r>
              <a:rPr lang="ja-JP" altLang="en-US" sz="1800" dirty="0"/>
              <a:t>によって自家消費を最大限に高めつつ、災害時のレジリエンスを高める。</a:t>
            </a:r>
            <a:endParaRPr lang="en-US" altLang="ja-JP" sz="1800" dirty="0"/>
          </a:p>
          <a:p>
            <a:endParaRPr lang="en-US" altLang="ja-JP" sz="1800" dirty="0"/>
          </a:p>
          <a:p>
            <a:endParaRPr lang="en-US" altLang="ja-JP" sz="1800" dirty="0"/>
          </a:p>
          <a:p>
            <a:endParaRPr lang="ja-JP" altLang="en-US" sz="1800" dirty="0"/>
          </a:p>
        </p:txBody>
      </p:sp>
      <p:pic>
        <p:nvPicPr>
          <p:cNvPr id="4" name="図 3">
            <a:extLst>
              <a:ext uri="{FF2B5EF4-FFF2-40B4-BE49-F238E27FC236}">
                <a16:creationId xmlns:a16="http://schemas.microsoft.com/office/drawing/2014/main" id="{D500F9E7-194A-4D57-8BB4-33DF08750613}"/>
              </a:ext>
            </a:extLst>
          </p:cNvPr>
          <p:cNvPicPr>
            <a:picLocks noChangeAspect="1"/>
          </p:cNvPicPr>
          <p:nvPr/>
        </p:nvPicPr>
        <p:blipFill>
          <a:blip r:embed="rId2"/>
          <a:stretch>
            <a:fillRect/>
          </a:stretch>
        </p:blipFill>
        <p:spPr>
          <a:xfrm>
            <a:off x="4425970" y="2156432"/>
            <a:ext cx="4641135" cy="3036076"/>
          </a:xfrm>
          <a:prstGeom prst="rect">
            <a:avLst/>
          </a:prstGeom>
        </p:spPr>
      </p:pic>
      <p:sp>
        <p:nvSpPr>
          <p:cNvPr id="5" name="テキスト ボックス 4">
            <a:extLst>
              <a:ext uri="{FF2B5EF4-FFF2-40B4-BE49-F238E27FC236}">
                <a16:creationId xmlns:a16="http://schemas.microsoft.com/office/drawing/2014/main" id="{5457426D-DAA5-4355-9ED2-E07B8DF05309}"/>
              </a:ext>
            </a:extLst>
          </p:cNvPr>
          <p:cNvSpPr txBox="1"/>
          <p:nvPr/>
        </p:nvSpPr>
        <p:spPr>
          <a:xfrm>
            <a:off x="4561952" y="5194059"/>
            <a:ext cx="4396094" cy="261610"/>
          </a:xfrm>
          <a:prstGeom prst="rect">
            <a:avLst/>
          </a:prstGeom>
          <a:noFill/>
        </p:spPr>
        <p:txBody>
          <a:bodyPr wrap="square" rtlCol="0">
            <a:spAutoFit/>
          </a:bodyPr>
          <a:lstStyle/>
          <a:p>
            <a:r>
              <a:rPr kumimoji="1" lang="en-US" altLang="ja-JP" sz="1100" dirty="0"/>
              <a:t>https://kyoto-bunkaisan.com/kyotoisan/nintei-theme/mizunobunka.html</a:t>
            </a:r>
            <a:endParaRPr kumimoji="1" lang="ja-JP" altLang="en-US" sz="1100" dirty="0"/>
          </a:p>
        </p:txBody>
      </p:sp>
      <p:sp>
        <p:nvSpPr>
          <p:cNvPr id="6" name="テキスト ボックス 5">
            <a:extLst>
              <a:ext uri="{FF2B5EF4-FFF2-40B4-BE49-F238E27FC236}">
                <a16:creationId xmlns:a16="http://schemas.microsoft.com/office/drawing/2014/main" id="{AB5B1C6B-A6C1-4012-8633-FE8D69A8160A}"/>
              </a:ext>
            </a:extLst>
          </p:cNvPr>
          <p:cNvSpPr txBox="1"/>
          <p:nvPr/>
        </p:nvSpPr>
        <p:spPr>
          <a:xfrm>
            <a:off x="7279985" y="5491899"/>
            <a:ext cx="1787118" cy="430887"/>
          </a:xfrm>
          <a:prstGeom prst="rect">
            <a:avLst/>
          </a:prstGeom>
          <a:noFill/>
        </p:spPr>
        <p:txBody>
          <a:bodyPr wrap="square" rtlCol="0">
            <a:spAutoFit/>
          </a:bodyPr>
          <a:lstStyle/>
          <a:p>
            <a:pPr algn="ctr"/>
            <a:r>
              <a:rPr lang="zh-TW" altLang="en-US" sz="1050" dirty="0"/>
              <a:t>平安京復元模型</a:t>
            </a:r>
            <a:endParaRPr lang="en-US" altLang="zh-TW" sz="1050" dirty="0"/>
          </a:p>
          <a:p>
            <a:pPr algn="ctr"/>
            <a:r>
              <a:rPr kumimoji="1" lang="zh-TW" altLang="en-US" sz="1050" dirty="0"/>
              <a:t>「京都市平安京創生館」</a:t>
            </a:r>
            <a:endParaRPr kumimoji="1" lang="ja-JP" altLang="en-US" sz="1050" dirty="0"/>
          </a:p>
        </p:txBody>
      </p:sp>
    </p:spTree>
    <p:extLst>
      <p:ext uri="{BB962C8B-B14F-4D97-AF65-F5344CB8AC3E}">
        <p14:creationId xmlns:p14="http://schemas.microsoft.com/office/powerpoint/2010/main" val="3117099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A40723-15AA-45AC-B604-87FFD5CA9958}"/>
              </a:ext>
            </a:extLst>
          </p:cNvPr>
          <p:cNvSpPr>
            <a:spLocks noGrp="1"/>
          </p:cNvSpPr>
          <p:nvPr>
            <p:ph type="title"/>
          </p:nvPr>
        </p:nvSpPr>
        <p:spPr>
          <a:xfrm>
            <a:off x="586760" y="675844"/>
            <a:ext cx="7812350" cy="1170711"/>
          </a:xfrm>
        </p:spPr>
        <p:txBody>
          <a:bodyPr>
            <a:normAutofit/>
          </a:bodyPr>
          <a:lstStyle/>
          <a:p>
            <a:pPr algn="ctr"/>
            <a:r>
              <a:rPr kumimoji="1" lang="en-US" altLang="ja-JP" sz="3600" b="1" dirty="0"/>
              <a:t>Take Home </a:t>
            </a:r>
            <a:r>
              <a:rPr kumimoji="1" lang="ja-JP" altLang="en-US" sz="3600" b="1" dirty="0"/>
              <a:t>メッセージ</a:t>
            </a:r>
            <a:br>
              <a:rPr kumimoji="1" lang="en-US" altLang="ja-JP" sz="4000" b="1" dirty="0"/>
            </a:br>
            <a:r>
              <a:rPr kumimoji="1" lang="en-US" altLang="ja-JP" sz="2800" dirty="0"/>
              <a:t>-</a:t>
            </a:r>
            <a:r>
              <a:rPr kumimoji="1" lang="ja-JP" altLang="en-US" sz="2800" dirty="0"/>
              <a:t>覚えておいてほしいこと</a:t>
            </a:r>
            <a:endParaRPr kumimoji="1" lang="ja-JP" altLang="en-US" sz="4000" dirty="0"/>
          </a:p>
        </p:txBody>
      </p:sp>
      <p:sp>
        <p:nvSpPr>
          <p:cNvPr id="3" name="コンテンツ プレースホルダー 2">
            <a:extLst>
              <a:ext uri="{FF2B5EF4-FFF2-40B4-BE49-F238E27FC236}">
                <a16:creationId xmlns:a16="http://schemas.microsoft.com/office/drawing/2014/main" id="{6E875AC5-C542-4C1C-BE9E-DE8C6FA4024D}"/>
              </a:ext>
            </a:extLst>
          </p:cNvPr>
          <p:cNvSpPr>
            <a:spLocks noGrp="1"/>
          </p:cNvSpPr>
          <p:nvPr>
            <p:ph idx="1"/>
          </p:nvPr>
        </p:nvSpPr>
        <p:spPr>
          <a:xfrm>
            <a:off x="248575" y="2331652"/>
            <a:ext cx="8575829" cy="3850504"/>
          </a:xfrm>
        </p:spPr>
        <p:txBody>
          <a:bodyPr>
            <a:normAutofit fontScale="85000" lnSpcReduction="20000"/>
          </a:bodyPr>
          <a:lstStyle/>
          <a:p>
            <a:r>
              <a:rPr lang="ja-JP" altLang="en-US" sz="2400" dirty="0"/>
              <a:t>自然への侵略性の最も少ない再エネである屋根上</a:t>
            </a:r>
            <a:r>
              <a:rPr lang="en-US" altLang="ja-JP" sz="2400" dirty="0"/>
              <a:t>PV</a:t>
            </a:r>
            <a:r>
              <a:rPr lang="ja-JP" altLang="en-US" sz="2400" dirty="0"/>
              <a:t>と</a:t>
            </a:r>
            <a:r>
              <a:rPr lang="en-US" altLang="ja-JP" sz="2400" dirty="0"/>
              <a:t>EV</a:t>
            </a:r>
            <a:r>
              <a:rPr lang="ja-JP" altLang="en-US" sz="2400" dirty="0"/>
              <a:t>バッテリ</a:t>
            </a:r>
            <a:r>
              <a:rPr lang="en-US" altLang="ja-JP" sz="2400" dirty="0"/>
              <a:t>―</a:t>
            </a:r>
            <a:r>
              <a:rPr lang="ja-JP" altLang="en-US" sz="2400" dirty="0"/>
              <a:t>を最大限使うことで、都市のかなりの脱炭素化</a:t>
            </a:r>
            <a:r>
              <a:rPr lang="ja-JP" altLang="en-US" sz="2800" dirty="0"/>
              <a:t>（</a:t>
            </a:r>
            <a:r>
              <a:rPr lang="en-US" altLang="ja-JP" sz="2400" dirty="0"/>
              <a:t>54-95%</a:t>
            </a:r>
            <a:r>
              <a:rPr lang="ja-JP" altLang="en-US" sz="2400" dirty="0"/>
              <a:t>排出削減</a:t>
            </a:r>
            <a:r>
              <a:rPr lang="ja-JP" altLang="en-US" sz="2800" dirty="0"/>
              <a:t>）</a:t>
            </a:r>
            <a:r>
              <a:rPr lang="ja-JP" altLang="en-US" sz="2400" dirty="0"/>
              <a:t>が低コスト</a:t>
            </a:r>
            <a:r>
              <a:rPr lang="ja-JP" altLang="en-US" sz="2800" dirty="0"/>
              <a:t>（</a:t>
            </a:r>
            <a:r>
              <a:rPr lang="en-US" altLang="ja-JP" sz="2400" dirty="0"/>
              <a:t>26-41%</a:t>
            </a:r>
            <a:r>
              <a:rPr lang="ja-JP" altLang="en-US" sz="2400" dirty="0"/>
              <a:t>の節約</a:t>
            </a:r>
            <a:r>
              <a:rPr lang="ja-JP" altLang="en-US" sz="2800" dirty="0"/>
              <a:t>）</a:t>
            </a:r>
            <a:r>
              <a:rPr lang="ja-JP" altLang="en-US" sz="2400" dirty="0"/>
              <a:t>で実現可能となる。</a:t>
            </a:r>
            <a:endParaRPr lang="en-US" altLang="ja-JP" sz="2400" dirty="0"/>
          </a:p>
          <a:p>
            <a:endParaRPr lang="en-US" altLang="ja-JP" sz="2400" dirty="0"/>
          </a:p>
          <a:p>
            <a:r>
              <a:rPr lang="ja-JP" altLang="en-US" sz="2400" dirty="0"/>
              <a:t>今後、</a:t>
            </a:r>
            <a:r>
              <a:rPr lang="en-US" altLang="ja-JP" sz="2400" dirty="0"/>
              <a:t>PV</a:t>
            </a:r>
            <a:r>
              <a:rPr lang="ja-JP" altLang="en-US" sz="2400" dirty="0"/>
              <a:t>と</a:t>
            </a:r>
            <a:r>
              <a:rPr lang="en-US" altLang="ja-JP" sz="2400" dirty="0"/>
              <a:t>EV</a:t>
            </a:r>
            <a:r>
              <a:rPr lang="ja-JP" altLang="en-US" sz="2400" dirty="0"/>
              <a:t>のコストが安くなると、脱炭素に向けて消費者、ビジネスのオプションがさらに広がる。脱炭素化のスケールアップには、節約を最大化するビジネスモデルの構築が重要である。</a:t>
            </a:r>
            <a:endParaRPr lang="en-US" altLang="ja-JP" sz="2400" dirty="0"/>
          </a:p>
          <a:p>
            <a:endParaRPr lang="en-US" altLang="ja-JP" sz="2400" dirty="0"/>
          </a:p>
          <a:p>
            <a:r>
              <a:rPr lang="ja-JP" altLang="en-US" sz="2400" dirty="0"/>
              <a:t>今後の脱炭素化は、他の再エネ技術（ＰＶ，風力、バイオマス、水力）も使いながら、自然の負荷を最小限とするシステムを構築する。８０％</a:t>
            </a:r>
            <a:r>
              <a:rPr lang="en-US" altLang="ja-JP" sz="2400" dirty="0"/>
              <a:t>-</a:t>
            </a:r>
            <a:r>
              <a:rPr lang="ja-JP" altLang="en-US" sz="2400" dirty="0"/>
              <a:t>９０％脱炭素化以降は、水素システム等が必要となる。</a:t>
            </a:r>
            <a:endParaRPr lang="en-US" altLang="ja-JP" sz="2400" dirty="0"/>
          </a:p>
          <a:p>
            <a:endParaRPr lang="en-US" altLang="ja-JP" sz="2400" dirty="0"/>
          </a:p>
          <a:p>
            <a:r>
              <a:rPr lang="en-US" altLang="ja-JP" sz="2400" dirty="0"/>
              <a:t>PV</a:t>
            </a:r>
            <a:r>
              <a:rPr lang="ja-JP" altLang="en-US" sz="2400" dirty="0"/>
              <a:t>と</a:t>
            </a:r>
            <a:r>
              <a:rPr lang="en-US" altLang="ja-JP" sz="2400" dirty="0"/>
              <a:t>EV</a:t>
            </a:r>
            <a:r>
              <a:rPr lang="ja-JP" altLang="en-US" sz="2400" dirty="0"/>
              <a:t>のメリットを最大化するために、コミュニティーレベルでの協力が今後重要になる。</a:t>
            </a:r>
            <a:endParaRPr lang="en-US" altLang="ja-JP" sz="2400" dirty="0"/>
          </a:p>
          <a:p>
            <a:endParaRPr lang="ja-JP" altLang="en-US" sz="2400" dirty="0"/>
          </a:p>
        </p:txBody>
      </p:sp>
    </p:spTree>
    <p:extLst>
      <p:ext uri="{BB962C8B-B14F-4D97-AF65-F5344CB8AC3E}">
        <p14:creationId xmlns:p14="http://schemas.microsoft.com/office/powerpoint/2010/main" val="364124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1876B0F-10B0-43C5-B1B8-1317A358E468}"/>
              </a:ext>
            </a:extLst>
          </p:cNvPr>
          <p:cNvSpPr>
            <a:spLocks noGrp="1"/>
          </p:cNvSpPr>
          <p:nvPr>
            <p:ph idx="1"/>
          </p:nvPr>
        </p:nvSpPr>
        <p:spPr>
          <a:xfrm>
            <a:off x="1390089" y="2558865"/>
            <a:ext cx="6363821" cy="2095255"/>
          </a:xfrm>
        </p:spPr>
        <p:txBody>
          <a:bodyPr>
            <a:normAutofit/>
          </a:bodyPr>
          <a:lstStyle/>
          <a:p>
            <a:pPr marL="0" indent="0" algn="ctr">
              <a:buNone/>
            </a:pPr>
            <a:r>
              <a:rPr kumimoji="1" lang="ja-JP" altLang="en-US" dirty="0"/>
              <a:t>ご清聴ありがとうございました。</a:t>
            </a:r>
            <a:endParaRPr kumimoji="1" lang="en-US" altLang="ja-JP" dirty="0"/>
          </a:p>
          <a:p>
            <a:pPr marL="0" indent="0" algn="ctr">
              <a:buNone/>
            </a:pPr>
            <a:endParaRPr kumimoji="1" lang="en-US" altLang="ja-JP" dirty="0"/>
          </a:p>
          <a:p>
            <a:pPr marL="0" indent="0" algn="ctr">
              <a:buNone/>
            </a:pPr>
            <a:r>
              <a:rPr lang="ja-JP" altLang="en-US" sz="2000" dirty="0"/>
              <a:t>質問等があれば、小端まで（</a:t>
            </a:r>
            <a:r>
              <a:rPr lang="en-US" altLang="ja-JP" sz="2000" dirty="0">
                <a:hlinkClick r:id="rId2"/>
              </a:rPr>
              <a:t>kobashi.takuro@nies.go.jp</a:t>
            </a:r>
            <a:r>
              <a:rPr lang="ja-JP" altLang="en-US" sz="2000" dirty="0"/>
              <a:t>）</a:t>
            </a:r>
            <a:endParaRPr lang="en-US" altLang="ja-JP" sz="2000" dirty="0"/>
          </a:p>
          <a:p>
            <a:endParaRPr lang="en-US" altLang="ja-JP" dirty="0"/>
          </a:p>
          <a:p>
            <a:endParaRPr lang="en-US" altLang="ja-JP" dirty="0"/>
          </a:p>
          <a:p>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365741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EF16E-D082-410C-95D0-09CC02BE0EBB}"/>
              </a:ext>
            </a:extLst>
          </p:cNvPr>
          <p:cNvSpPr>
            <a:spLocks noGrp="1"/>
          </p:cNvSpPr>
          <p:nvPr>
            <p:ph type="title"/>
          </p:nvPr>
        </p:nvSpPr>
        <p:spPr>
          <a:xfrm>
            <a:off x="3132426" y="185420"/>
            <a:ext cx="2879147" cy="685800"/>
          </a:xfrm>
        </p:spPr>
        <p:txBody>
          <a:bodyPr vert="horz" lIns="91440" tIns="45720" rIns="91440" bIns="45720" rtlCol="0" anchor="ctr">
            <a:normAutofit/>
          </a:bodyPr>
          <a:lstStyle/>
          <a:p>
            <a:pPr algn="ctr"/>
            <a:r>
              <a:rPr lang="ja-JP" altLang="en-US" sz="3600" b="1" dirty="0"/>
              <a:t>自家消費率</a:t>
            </a:r>
            <a:endParaRPr lang="en-US" altLang="ja-JP" sz="3600" b="1" dirty="0"/>
          </a:p>
        </p:txBody>
      </p:sp>
      <p:pic>
        <p:nvPicPr>
          <p:cNvPr id="14" name="Picture 4">
            <a:extLst>
              <a:ext uri="{FF2B5EF4-FFF2-40B4-BE49-F238E27FC236}">
                <a16:creationId xmlns:a16="http://schemas.microsoft.com/office/drawing/2014/main" id="{1D308A4D-546C-4B27-B3FA-049B4ECF1A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155" y="1323819"/>
            <a:ext cx="5734111" cy="42103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BD9158BB-84B9-405C-87AB-BED43FD1033C}"/>
              </a:ext>
            </a:extLst>
          </p:cNvPr>
          <p:cNvSpPr txBox="1"/>
          <p:nvPr/>
        </p:nvSpPr>
        <p:spPr>
          <a:xfrm>
            <a:off x="965168" y="871220"/>
            <a:ext cx="7558481" cy="369332"/>
          </a:xfrm>
          <a:prstGeom prst="rect">
            <a:avLst/>
          </a:prstGeom>
          <a:noFill/>
        </p:spPr>
        <p:txBody>
          <a:bodyPr wrap="square" rtlCol="0">
            <a:spAutoFit/>
          </a:bodyPr>
          <a:lstStyle/>
          <a:p>
            <a:r>
              <a:rPr lang="ja-JP" altLang="en-US" dirty="0"/>
              <a:t>都市で作り出された</a:t>
            </a:r>
            <a:r>
              <a:rPr lang="en-US" altLang="ja-JP" dirty="0"/>
              <a:t>PV</a:t>
            </a:r>
            <a:r>
              <a:rPr lang="ja-JP" altLang="en-US" dirty="0"/>
              <a:t>電気を、どれだけと市内で消費できる？</a:t>
            </a:r>
            <a:endParaRPr lang="en-US" altLang="ja-JP" dirty="0"/>
          </a:p>
        </p:txBody>
      </p:sp>
      <p:sp>
        <p:nvSpPr>
          <p:cNvPr id="17" name="テキスト ボックス 16">
            <a:extLst>
              <a:ext uri="{FF2B5EF4-FFF2-40B4-BE49-F238E27FC236}">
                <a16:creationId xmlns:a16="http://schemas.microsoft.com/office/drawing/2014/main" id="{695E2794-C241-4B76-9C06-C45813084520}"/>
              </a:ext>
            </a:extLst>
          </p:cNvPr>
          <p:cNvSpPr txBox="1"/>
          <p:nvPr/>
        </p:nvSpPr>
        <p:spPr>
          <a:xfrm>
            <a:off x="1118586" y="1359175"/>
            <a:ext cx="5930283" cy="307777"/>
          </a:xfrm>
          <a:prstGeom prst="rect">
            <a:avLst/>
          </a:prstGeom>
          <a:noFill/>
        </p:spPr>
        <p:txBody>
          <a:bodyPr wrap="square" rtlCol="0">
            <a:spAutoFit/>
          </a:bodyPr>
          <a:lstStyle/>
          <a:p>
            <a:r>
              <a:rPr kumimoji="1" lang="ja-JP" altLang="en-US" sz="1400" dirty="0">
                <a:solidFill>
                  <a:srgbClr val="FF0000"/>
                </a:solidFill>
              </a:rPr>
              <a:t>赤：</a:t>
            </a:r>
            <a:r>
              <a:rPr kumimoji="1" lang="en-US" altLang="ja-JP" sz="1400" dirty="0">
                <a:solidFill>
                  <a:srgbClr val="FF0000"/>
                </a:solidFill>
              </a:rPr>
              <a:t>2030</a:t>
            </a:r>
            <a:r>
              <a:rPr kumimoji="1" lang="ja-JP" altLang="en-US" sz="1400" dirty="0">
                <a:solidFill>
                  <a:srgbClr val="FF0000"/>
                </a:solidFill>
              </a:rPr>
              <a:t>年</a:t>
            </a:r>
            <a:r>
              <a:rPr kumimoji="1" lang="en-US" altLang="ja-JP" sz="1400" dirty="0">
                <a:solidFill>
                  <a:srgbClr val="FF0000"/>
                </a:solidFill>
              </a:rPr>
              <a:t>PV</a:t>
            </a:r>
            <a:r>
              <a:rPr kumimoji="1" lang="ja-JP" altLang="en-US" sz="1400" dirty="0">
                <a:solidFill>
                  <a:srgbClr val="FF0000"/>
                </a:solidFill>
              </a:rPr>
              <a:t>のみ</a:t>
            </a:r>
            <a:r>
              <a:rPr kumimoji="1" lang="en-US" altLang="ja-JP" sz="1400" dirty="0">
                <a:solidFill>
                  <a:srgbClr val="FF0000"/>
                </a:solidFill>
              </a:rPr>
              <a:t>          </a:t>
            </a:r>
            <a:r>
              <a:rPr kumimoji="1" lang="ja-JP" altLang="en-US" sz="1400" dirty="0">
                <a:solidFill>
                  <a:schemeClr val="accent1"/>
                </a:solidFill>
              </a:rPr>
              <a:t>青：</a:t>
            </a:r>
            <a:r>
              <a:rPr kumimoji="1" lang="en-US" altLang="ja-JP" sz="1400" dirty="0">
                <a:solidFill>
                  <a:schemeClr val="accent1"/>
                </a:solidFill>
              </a:rPr>
              <a:t> 2030</a:t>
            </a:r>
            <a:r>
              <a:rPr kumimoji="1" lang="ja-JP" altLang="en-US" sz="1400" dirty="0">
                <a:solidFill>
                  <a:schemeClr val="accent1"/>
                </a:solidFill>
              </a:rPr>
              <a:t>年</a:t>
            </a:r>
            <a:r>
              <a:rPr kumimoji="1" lang="en-US" altLang="ja-JP" sz="1400" dirty="0">
                <a:solidFill>
                  <a:schemeClr val="accent1"/>
                </a:solidFill>
              </a:rPr>
              <a:t>PV + EV    </a:t>
            </a:r>
            <a:r>
              <a:rPr lang="ja-JP" altLang="en-US" sz="1400" dirty="0">
                <a:solidFill>
                  <a:schemeClr val="accent6"/>
                </a:solidFill>
              </a:rPr>
              <a:t>緑：</a:t>
            </a:r>
            <a:r>
              <a:rPr lang="en-US" altLang="ja-JP" sz="1400" dirty="0">
                <a:solidFill>
                  <a:schemeClr val="accent6"/>
                </a:solidFill>
              </a:rPr>
              <a:t>2018</a:t>
            </a:r>
            <a:r>
              <a:rPr lang="ja-JP" altLang="en-US" sz="1400" dirty="0">
                <a:solidFill>
                  <a:schemeClr val="accent6"/>
                </a:solidFill>
              </a:rPr>
              <a:t>年</a:t>
            </a:r>
            <a:r>
              <a:rPr lang="en-US" altLang="ja-JP" sz="1400" dirty="0">
                <a:solidFill>
                  <a:schemeClr val="accent6"/>
                </a:solidFill>
              </a:rPr>
              <a:t>PV</a:t>
            </a:r>
            <a:r>
              <a:rPr lang="ja-JP" altLang="en-US" sz="1400" dirty="0">
                <a:solidFill>
                  <a:schemeClr val="accent6"/>
                </a:solidFill>
              </a:rPr>
              <a:t>のみ</a:t>
            </a:r>
            <a:r>
              <a:rPr lang="en-US" altLang="ja-JP" sz="1400" dirty="0">
                <a:solidFill>
                  <a:schemeClr val="accent6"/>
                </a:solidFill>
              </a:rPr>
              <a:t> </a:t>
            </a:r>
            <a:endParaRPr kumimoji="1" lang="ja-JP" altLang="en-US" sz="1400" dirty="0">
              <a:solidFill>
                <a:schemeClr val="accent6"/>
              </a:solidFill>
            </a:endParaRPr>
          </a:p>
        </p:txBody>
      </p:sp>
      <p:sp>
        <p:nvSpPr>
          <p:cNvPr id="4" name="テキスト ボックス 3">
            <a:extLst>
              <a:ext uri="{FF2B5EF4-FFF2-40B4-BE49-F238E27FC236}">
                <a16:creationId xmlns:a16="http://schemas.microsoft.com/office/drawing/2014/main" id="{1264411F-D8B3-4F95-8A08-4831006C4396}"/>
              </a:ext>
            </a:extLst>
          </p:cNvPr>
          <p:cNvSpPr txBox="1"/>
          <p:nvPr/>
        </p:nvSpPr>
        <p:spPr>
          <a:xfrm>
            <a:off x="5743852" y="2694435"/>
            <a:ext cx="3232993"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PV+EV</a:t>
            </a:r>
            <a:r>
              <a:rPr kumimoji="1" lang="ja-JP" altLang="en-US" dirty="0"/>
              <a:t>は、</a:t>
            </a:r>
            <a:r>
              <a:rPr kumimoji="1" lang="en-US" altLang="ja-JP" dirty="0"/>
              <a:t>PV</a:t>
            </a:r>
            <a:r>
              <a:rPr kumimoji="1" lang="ja-JP" altLang="en-US" dirty="0"/>
              <a:t>容量が大きくなっても自家消費率が高く保たれる。</a:t>
            </a:r>
          </a:p>
        </p:txBody>
      </p:sp>
      <p:sp>
        <p:nvSpPr>
          <p:cNvPr id="19" name="テキスト ボックス 18">
            <a:extLst>
              <a:ext uri="{FF2B5EF4-FFF2-40B4-BE49-F238E27FC236}">
                <a16:creationId xmlns:a16="http://schemas.microsoft.com/office/drawing/2014/main" id="{697444B8-FD21-4CD1-BE9B-45BECE73CF1C}"/>
              </a:ext>
            </a:extLst>
          </p:cNvPr>
          <p:cNvSpPr txBox="1"/>
          <p:nvPr/>
        </p:nvSpPr>
        <p:spPr>
          <a:xfrm>
            <a:off x="4319136" y="6347156"/>
            <a:ext cx="4719635" cy="430887"/>
          </a:xfrm>
          <a:prstGeom prst="rect">
            <a:avLst/>
          </a:prstGeom>
          <a:noFill/>
        </p:spPr>
        <p:txBody>
          <a:bodyPr wrap="square" rtlCol="0">
            <a:spAutoFit/>
          </a:bodyPr>
          <a:lstStyle/>
          <a:p>
            <a:r>
              <a:rPr lang="en-US" altLang="ja-JP" sz="1100" dirty="0"/>
              <a:t>Kobashi et al., “SolarEV City concept: Building the next urban power and mobility systems”, </a:t>
            </a:r>
            <a:r>
              <a:rPr lang="en-US" altLang="ja-JP" sz="1100" i="1" dirty="0"/>
              <a:t>Environmental Research Letters</a:t>
            </a:r>
            <a:r>
              <a:rPr lang="en-US" altLang="ja-JP" sz="1100" dirty="0"/>
              <a:t> (accepted). </a:t>
            </a:r>
            <a:endParaRPr kumimoji="1" lang="ja-JP" altLang="en-US" sz="1100" dirty="0"/>
          </a:p>
        </p:txBody>
      </p:sp>
      <p:sp>
        <p:nvSpPr>
          <p:cNvPr id="10" name="テキスト ボックス 9">
            <a:extLst>
              <a:ext uri="{FF2B5EF4-FFF2-40B4-BE49-F238E27FC236}">
                <a16:creationId xmlns:a16="http://schemas.microsoft.com/office/drawing/2014/main" id="{6FB29D3D-5789-4E24-B148-A036840DFED0}"/>
              </a:ext>
            </a:extLst>
          </p:cNvPr>
          <p:cNvSpPr txBox="1"/>
          <p:nvPr/>
        </p:nvSpPr>
        <p:spPr>
          <a:xfrm>
            <a:off x="249727" y="5836118"/>
            <a:ext cx="9120825" cy="261610"/>
          </a:xfrm>
          <a:prstGeom prst="rect">
            <a:avLst/>
          </a:prstGeom>
          <a:noFill/>
        </p:spPr>
        <p:txBody>
          <a:bodyPr wrap="square" rtlCol="0">
            <a:spAutoFit/>
          </a:bodyPr>
          <a:lstStyle/>
          <a:p>
            <a:r>
              <a:rPr kumimoji="1" lang="ja-JP" altLang="en-US" sz="1100" dirty="0"/>
              <a:t>１．新潟市、２．岡山市、３．郡山市、４．仙台市、５．広島市、</a:t>
            </a:r>
            <a:r>
              <a:rPr kumimoji="1" lang="en-US" altLang="ja-JP" sz="1100" dirty="0"/>
              <a:t>6</a:t>
            </a:r>
            <a:r>
              <a:rPr kumimoji="1" lang="ja-JP" altLang="en-US" sz="1100" dirty="0"/>
              <a:t>．京都市、７．札幌市、</a:t>
            </a:r>
            <a:r>
              <a:rPr kumimoji="1" lang="en-US" altLang="ja-JP" sz="1100" dirty="0"/>
              <a:t>8</a:t>
            </a:r>
            <a:r>
              <a:rPr kumimoji="1" lang="ja-JP" altLang="en-US" sz="1100" dirty="0"/>
              <a:t>．川崎市、９．東京都区部</a:t>
            </a:r>
          </a:p>
        </p:txBody>
      </p:sp>
      <p:sp>
        <p:nvSpPr>
          <p:cNvPr id="13" name="テキスト ボックス 12">
            <a:extLst>
              <a:ext uri="{FF2B5EF4-FFF2-40B4-BE49-F238E27FC236}">
                <a16:creationId xmlns:a16="http://schemas.microsoft.com/office/drawing/2014/main" id="{B80E49DE-9BBD-48B3-881D-76D06F115AE6}"/>
              </a:ext>
            </a:extLst>
          </p:cNvPr>
          <p:cNvSpPr txBox="1"/>
          <p:nvPr/>
        </p:nvSpPr>
        <p:spPr>
          <a:xfrm>
            <a:off x="2112886" y="5285039"/>
            <a:ext cx="3142694" cy="400110"/>
          </a:xfrm>
          <a:prstGeom prst="rect">
            <a:avLst/>
          </a:prstGeom>
          <a:solidFill>
            <a:schemeClr val="bg1"/>
          </a:solidFill>
        </p:spPr>
        <p:txBody>
          <a:bodyPr wrap="square" rtlCol="0">
            <a:spAutoFit/>
          </a:bodyPr>
          <a:lstStyle/>
          <a:p>
            <a:r>
              <a:rPr lang="ja-JP" altLang="en-US" sz="2000" dirty="0"/>
              <a:t>自家消費率</a:t>
            </a:r>
            <a:r>
              <a:rPr kumimoji="1" lang="ja-JP" altLang="en-US" sz="2000" dirty="0"/>
              <a:t>（％）</a:t>
            </a:r>
          </a:p>
        </p:txBody>
      </p:sp>
      <p:sp>
        <p:nvSpPr>
          <p:cNvPr id="15" name="テキスト ボックス 14">
            <a:extLst>
              <a:ext uri="{FF2B5EF4-FFF2-40B4-BE49-F238E27FC236}">
                <a16:creationId xmlns:a16="http://schemas.microsoft.com/office/drawing/2014/main" id="{A4496725-9EF6-43E9-87F9-2710DFC01EE3}"/>
              </a:ext>
            </a:extLst>
          </p:cNvPr>
          <p:cNvSpPr txBox="1"/>
          <p:nvPr/>
        </p:nvSpPr>
        <p:spPr>
          <a:xfrm>
            <a:off x="3809260" y="4627807"/>
            <a:ext cx="2001758" cy="276999"/>
          </a:xfrm>
          <a:prstGeom prst="rect">
            <a:avLst/>
          </a:prstGeom>
          <a:noFill/>
        </p:spPr>
        <p:txBody>
          <a:bodyPr wrap="square" rtlCol="0">
            <a:spAutoFit/>
          </a:bodyPr>
          <a:lstStyle/>
          <a:p>
            <a:r>
              <a:rPr kumimoji="1" lang="ja-JP" altLang="en-US" sz="1200" dirty="0"/>
              <a:t>固定価格買取</a:t>
            </a:r>
            <a:r>
              <a:rPr kumimoji="1" lang="en-US" altLang="ja-JP" sz="1200" dirty="0"/>
              <a:t> (9</a:t>
            </a:r>
            <a:r>
              <a:rPr kumimoji="1" lang="ja-JP" altLang="en-US" sz="1200" dirty="0"/>
              <a:t>円</a:t>
            </a:r>
            <a:r>
              <a:rPr kumimoji="1" lang="en-US" altLang="ja-JP" sz="1200" dirty="0"/>
              <a:t>/kWh)</a:t>
            </a:r>
            <a:endParaRPr kumimoji="1" lang="ja-JP" altLang="en-US" sz="1200" dirty="0"/>
          </a:p>
        </p:txBody>
      </p:sp>
    </p:spTree>
    <p:extLst>
      <p:ext uri="{BB962C8B-B14F-4D97-AF65-F5344CB8AC3E}">
        <p14:creationId xmlns:p14="http://schemas.microsoft.com/office/powerpoint/2010/main" val="237698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5341E-5B5A-4976-8A2E-D85FB0649571}"/>
              </a:ext>
            </a:extLst>
          </p:cNvPr>
          <p:cNvSpPr>
            <a:spLocks noGrp="1"/>
          </p:cNvSpPr>
          <p:nvPr>
            <p:ph type="title"/>
          </p:nvPr>
        </p:nvSpPr>
        <p:spPr>
          <a:xfrm>
            <a:off x="628650" y="655552"/>
            <a:ext cx="7886700" cy="880285"/>
          </a:xfrm>
        </p:spPr>
        <p:txBody>
          <a:bodyPr>
            <a:normAutofit/>
          </a:bodyPr>
          <a:lstStyle/>
          <a:p>
            <a:r>
              <a:rPr kumimoji="1" lang="ja-JP" altLang="en-US" sz="3600" b="1" dirty="0"/>
              <a:t>再生可能エネルギー</a:t>
            </a:r>
          </a:p>
        </p:txBody>
      </p:sp>
      <p:sp>
        <p:nvSpPr>
          <p:cNvPr id="3" name="コンテンツ プレースホルダー 2">
            <a:extLst>
              <a:ext uri="{FF2B5EF4-FFF2-40B4-BE49-F238E27FC236}">
                <a16:creationId xmlns:a16="http://schemas.microsoft.com/office/drawing/2014/main" id="{0CD7316F-8147-4743-A534-7A205D55A57C}"/>
              </a:ext>
            </a:extLst>
          </p:cNvPr>
          <p:cNvSpPr>
            <a:spLocks noGrp="1"/>
          </p:cNvSpPr>
          <p:nvPr>
            <p:ph idx="1"/>
          </p:nvPr>
        </p:nvSpPr>
        <p:spPr>
          <a:xfrm>
            <a:off x="292963" y="2145222"/>
            <a:ext cx="8522563" cy="3959572"/>
          </a:xfrm>
        </p:spPr>
        <p:txBody>
          <a:bodyPr>
            <a:normAutofit/>
          </a:bodyPr>
          <a:lstStyle/>
          <a:p>
            <a:r>
              <a:rPr kumimoji="1" lang="ja-JP" altLang="en-US" dirty="0"/>
              <a:t>日本政府が</a:t>
            </a:r>
            <a:r>
              <a:rPr kumimoji="1" lang="en-US" altLang="ja-JP" dirty="0"/>
              <a:t>2050</a:t>
            </a:r>
            <a:r>
              <a:rPr kumimoji="1" lang="ja-JP" altLang="en-US" dirty="0"/>
              <a:t>年カーボンニュートラルを目指すことを発表した今、化石燃料か再エネかと言う時代は終わり、数ある再エネの中で、どの再エネを、どのように導入していく優先順位を決めることが重要である。</a:t>
            </a:r>
            <a:endParaRPr kumimoji="1" lang="en-US" altLang="ja-JP" dirty="0"/>
          </a:p>
          <a:p>
            <a:endParaRPr kumimoji="1" lang="en-US" altLang="ja-JP" dirty="0"/>
          </a:p>
          <a:p>
            <a:r>
              <a:rPr lang="ja-JP" altLang="en-US" dirty="0"/>
              <a:t>ＰＶ、風力などの再エネは、エネルギー密度が薄い自然からエネルギーを収集するため多くの面積が必要になる。</a:t>
            </a:r>
            <a:r>
              <a:rPr lang="en-US" altLang="ja-JP" dirty="0"/>
              <a:t>RE100</a:t>
            </a:r>
            <a:r>
              <a:rPr lang="ja-JP" altLang="en-US" dirty="0"/>
              <a:t>に向けて、自然への負荷を最小限とした再エネ導入を優先すべきである。</a:t>
            </a:r>
            <a:endParaRPr lang="en-US" altLang="ja-JP" dirty="0"/>
          </a:p>
          <a:p>
            <a:endParaRPr lang="en-US" altLang="ja-JP" dirty="0"/>
          </a:p>
          <a:p>
            <a:r>
              <a:rPr kumimoji="1" lang="ja-JP" altLang="en-US" dirty="0"/>
              <a:t>都市の脱炭素化は</a:t>
            </a:r>
            <a:r>
              <a:rPr lang="ja-JP" altLang="en-US" dirty="0"/>
              <a:t>、</a:t>
            </a:r>
            <a:r>
              <a:rPr kumimoji="1" lang="ja-JP" altLang="en-US" dirty="0"/>
              <a:t>屋根上ＰＶを最大限活用することが必要で、今後急速な普及が予想されるＥＶと、組み合わせることで非常に低コストで大規模な脱炭素化が可能となる。</a:t>
            </a:r>
            <a:endParaRPr kumimoji="1" lang="en-US" altLang="ja-JP" dirty="0"/>
          </a:p>
          <a:p>
            <a:endParaRPr kumimoji="1" lang="en-US" altLang="ja-JP" dirty="0"/>
          </a:p>
          <a:p>
            <a:endParaRPr lang="en-US" altLang="ja-JP" dirty="0"/>
          </a:p>
          <a:p>
            <a:endParaRPr kumimoji="1" lang="ja-JP" altLang="en-US" dirty="0"/>
          </a:p>
        </p:txBody>
      </p:sp>
    </p:spTree>
    <p:extLst>
      <p:ext uri="{BB962C8B-B14F-4D97-AF65-F5344CB8AC3E}">
        <p14:creationId xmlns:p14="http://schemas.microsoft.com/office/powerpoint/2010/main" val="71780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EE76B-DFF9-49B0-90DC-558195B85907}"/>
              </a:ext>
            </a:extLst>
          </p:cNvPr>
          <p:cNvSpPr>
            <a:spLocks noGrp="1"/>
          </p:cNvSpPr>
          <p:nvPr>
            <p:ph type="title"/>
          </p:nvPr>
        </p:nvSpPr>
        <p:spPr>
          <a:xfrm>
            <a:off x="530995" y="285227"/>
            <a:ext cx="4174169" cy="1325563"/>
          </a:xfrm>
        </p:spPr>
        <p:txBody>
          <a:bodyPr>
            <a:normAutofit/>
          </a:bodyPr>
          <a:lstStyle/>
          <a:p>
            <a:r>
              <a:rPr kumimoji="1" lang="ja-JP" altLang="en-US" sz="3600" b="1" dirty="0"/>
              <a:t>都市の脱炭素化</a:t>
            </a:r>
          </a:p>
        </p:txBody>
      </p:sp>
      <p:sp>
        <p:nvSpPr>
          <p:cNvPr id="3" name="コンテンツ プレースホルダー 2">
            <a:extLst>
              <a:ext uri="{FF2B5EF4-FFF2-40B4-BE49-F238E27FC236}">
                <a16:creationId xmlns:a16="http://schemas.microsoft.com/office/drawing/2014/main" id="{1017E7CB-D12E-4E91-AE60-F05BF3941E9C}"/>
              </a:ext>
            </a:extLst>
          </p:cNvPr>
          <p:cNvSpPr>
            <a:spLocks noGrp="1"/>
          </p:cNvSpPr>
          <p:nvPr>
            <p:ph idx="1"/>
          </p:nvPr>
        </p:nvSpPr>
        <p:spPr>
          <a:xfrm>
            <a:off x="283252" y="1610790"/>
            <a:ext cx="8577495" cy="4683479"/>
          </a:xfrm>
        </p:spPr>
        <p:txBody>
          <a:bodyPr>
            <a:normAutofit fontScale="92500" lnSpcReduction="10000"/>
          </a:bodyPr>
          <a:lstStyle/>
          <a:p>
            <a:r>
              <a:rPr lang="ja-JP" altLang="en-US" sz="2300" dirty="0"/>
              <a:t>都市活動（家庭、業務、自動車）によるＣＯ</a:t>
            </a:r>
            <a:r>
              <a:rPr lang="ja-JP" altLang="en-US" sz="2300" baseline="-25000" dirty="0"/>
              <a:t>２</a:t>
            </a:r>
            <a:r>
              <a:rPr lang="ja-JP" altLang="en-US" sz="2300" dirty="0"/>
              <a:t>排出は、日本全体の約５０％強を占める。</a:t>
            </a:r>
            <a:endParaRPr lang="en-US" altLang="ja-JP" sz="2300" dirty="0"/>
          </a:p>
          <a:p>
            <a:endParaRPr lang="en-US" altLang="ja-JP" sz="2300" dirty="0"/>
          </a:p>
          <a:p>
            <a:r>
              <a:rPr lang="ja-JP" altLang="en-US" sz="2300" dirty="0"/>
              <a:t>都市の脱炭素化は、省エネ、電化、再エネにより進める。</a:t>
            </a:r>
            <a:endParaRPr lang="en-US" altLang="ja-JP" sz="2300" dirty="0"/>
          </a:p>
          <a:p>
            <a:endParaRPr lang="en-US" altLang="ja-JP" sz="2300" dirty="0"/>
          </a:p>
          <a:p>
            <a:r>
              <a:rPr lang="en-US" altLang="ja-JP" sz="2300" dirty="0"/>
              <a:t>IoT, ICT, AI, </a:t>
            </a:r>
            <a:r>
              <a:rPr lang="ja-JP" altLang="en-US" sz="2300" dirty="0"/>
              <a:t>ビッグデータ、ブロックチェーン技術を活用することで、効率的なエネルギーの使用を可能とする。</a:t>
            </a:r>
            <a:endParaRPr lang="en-US" altLang="ja-JP" sz="2300" dirty="0"/>
          </a:p>
          <a:p>
            <a:endParaRPr lang="en-US" altLang="ja-JP" sz="2300" dirty="0"/>
          </a:p>
          <a:p>
            <a:r>
              <a:rPr lang="ja-JP" altLang="en-US" sz="2300" b="1" dirty="0">
                <a:solidFill>
                  <a:srgbClr val="FF0000"/>
                </a:solidFill>
              </a:rPr>
              <a:t>屋根上</a:t>
            </a:r>
            <a:r>
              <a:rPr lang="en-US" altLang="ja-JP" sz="2300" b="1" dirty="0">
                <a:solidFill>
                  <a:srgbClr val="FF0000"/>
                </a:solidFill>
              </a:rPr>
              <a:t>PV</a:t>
            </a:r>
            <a:r>
              <a:rPr lang="ja-JP" altLang="en-US" sz="2300" b="1" dirty="0">
                <a:solidFill>
                  <a:srgbClr val="FF0000"/>
                </a:solidFill>
              </a:rPr>
              <a:t>と</a:t>
            </a:r>
            <a:r>
              <a:rPr lang="en-US" altLang="ja-JP" sz="2300" b="1" dirty="0">
                <a:solidFill>
                  <a:srgbClr val="FF0000"/>
                </a:solidFill>
              </a:rPr>
              <a:t>EV</a:t>
            </a:r>
            <a:r>
              <a:rPr lang="ja-JP" altLang="en-US" sz="2300" dirty="0"/>
              <a:t>を組み合わせることで、安価で自由に使いこなすことのできる再エネ電源を増やす。</a:t>
            </a:r>
            <a:endParaRPr lang="en-US" altLang="ja-JP" sz="2300" dirty="0"/>
          </a:p>
          <a:p>
            <a:endParaRPr lang="en-US" altLang="ja-JP" sz="2300" dirty="0"/>
          </a:p>
          <a:p>
            <a:r>
              <a:rPr lang="ja-JP" altLang="en-US" sz="2300" dirty="0"/>
              <a:t>コミュニティーで屋根上</a:t>
            </a:r>
            <a:r>
              <a:rPr lang="en-US" altLang="ja-JP" sz="2300" dirty="0"/>
              <a:t>PV</a:t>
            </a:r>
            <a:r>
              <a:rPr lang="ja-JP" altLang="en-US" sz="2300" dirty="0"/>
              <a:t>と</a:t>
            </a:r>
            <a:r>
              <a:rPr lang="en-US" altLang="ja-JP" sz="2300" dirty="0"/>
              <a:t>EV</a:t>
            </a:r>
            <a:r>
              <a:rPr lang="ja-JP" altLang="en-US" sz="2300" dirty="0"/>
              <a:t>を組み合わせた分散型電源を形成することで、自家消費を最大にし、災害時にも対応できるシステムを形成する。（ボトムアップ）</a:t>
            </a:r>
            <a:endParaRPr lang="en-US" altLang="ja-JP" sz="2300" dirty="0"/>
          </a:p>
          <a:p>
            <a:endParaRPr lang="en-US" altLang="ja-JP" sz="2000" dirty="0"/>
          </a:p>
          <a:p>
            <a:endParaRPr lang="ja-JP" altLang="en-US" sz="2000" dirty="0"/>
          </a:p>
        </p:txBody>
      </p:sp>
    </p:spTree>
    <p:extLst>
      <p:ext uri="{BB962C8B-B14F-4D97-AF65-F5344CB8AC3E}">
        <p14:creationId xmlns:p14="http://schemas.microsoft.com/office/powerpoint/2010/main" val="120640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26FA0-5C79-45F9-9E28-A5F4EDC134C3}"/>
              </a:ext>
            </a:extLst>
          </p:cNvPr>
          <p:cNvSpPr>
            <a:spLocks noGrp="1"/>
          </p:cNvSpPr>
          <p:nvPr>
            <p:ph type="title"/>
          </p:nvPr>
        </p:nvSpPr>
        <p:spPr>
          <a:xfrm>
            <a:off x="628649" y="2"/>
            <a:ext cx="7886700" cy="1325563"/>
          </a:xfrm>
        </p:spPr>
        <p:txBody>
          <a:bodyPr>
            <a:normAutofit/>
          </a:bodyPr>
          <a:lstStyle/>
          <a:p>
            <a:pPr algn="ctr"/>
            <a:r>
              <a:rPr kumimoji="1" lang="en-US" altLang="ja-JP" sz="3600" b="1" dirty="0"/>
              <a:t>PV</a:t>
            </a:r>
            <a:r>
              <a:rPr kumimoji="1" lang="ja-JP" altLang="en-US" sz="3600" b="1" dirty="0"/>
              <a:t>システムコストの下落</a:t>
            </a:r>
          </a:p>
        </p:txBody>
      </p:sp>
      <p:pic>
        <p:nvPicPr>
          <p:cNvPr id="4" name="コンテンツ プレースホルダー 3">
            <a:extLst>
              <a:ext uri="{FF2B5EF4-FFF2-40B4-BE49-F238E27FC236}">
                <a16:creationId xmlns:a16="http://schemas.microsoft.com/office/drawing/2014/main" id="{DC287109-670B-4DDA-A13D-861557598C33}"/>
              </a:ext>
            </a:extLst>
          </p:cNvPr>
          <p:cNvPicPr>
            <a:picLocks noGrp="1" noChangeAspect="1"/>
          </p:cNvPicPr>
          <p:nvPr>
            <p:ph idx="1"/>
          </p:nvPr>
        </p:nvPicPr>
        <p:blipFill>
          <a:blip r:embed="rId2"/>
          <a:stretch>
            <a:fillRect/>
          </a:stretch>
        </p:blipFill>
        <p:spPr>
          <a:xfrm>
            <a:off x="1185643" y="936090"/>
            <a:ext cx="6772717" cy="5459277"/>
          </a:xfrm>
          <a:prstGeom prst="rect">
            <a:avLst/>
          </a:prstGeom>
        </p:spPr>
      </p:pic>
      <p:sp>
        <p:nvSpPr>
          <p:cNvPr id="5" name="テキスト ボックス 4">
            <a:extLst>
              <a:ext uri="{FF2B5EF4-FFF2-40B4-BE49-F238E27FC236}">
                <a16:creationId xmlns:a16="http://schemas.microsoft.com/office/drawing/2014/main" id="{2F9BAF81-0FB8-43F5-9980-1AEE038C1112}"/>
              </a:ext>
            </a:extLst>
          </p:cNvPr>
          <p:cNvSpPr txBox="1"/>
          <p:nvPr/>
        </p:nvSpPr>
        <p:spPr>
          <a:xfrm>
            <a:off x="3577701" y="6442018"/>
            <a:ext cx="5459767" cy="307777"/>
          </a:xfrm>
          <a:prstGeom prst="rect">
            <a:avLst/>
          </a:prstGeom>
          <a:noFill/>
        </p:spPr>
        <p:txBody>
          <a:bodyPr wrap="square" rtlCol="0">
            <a:spAutoFit/>
          </a:bodyPr>
          <a:lstStyle/>
          <a:p>
            <a:r>
              <a:rPr lang="en-US" altLang="ja-JP" sz="1400" dirty="0">
                <a:hlinkClick r:id="rId3"/>
              </a:rPr>
              <a:t>https://www.meti.go.jp/shingikai/santeii/pdf/044_02_00.pdf</a:t>
            </a:r>
            <a:endParaRPr kumimoji="1" lang="ja-JP" altLang="en-US" sz="1400" dirty="0"/>
          </a:p>
        </p:txBody>
      </p:sp>
      <p:sp>
        <p:nvSpPr>
          <p:cNvPr id="3" name="テキスト ボックス 2">
            <a:extLst>
              <a:ext uri="{FF2B5EF4-FFF2-40B4-BE49-F238E27FC236}">
                <a16:creationId xmlns:a16="http://schemas.microsoft.com/office/drawing/2014/main" id="{7E881B40-038C-4771-A43A-A24F02768622}"/>
              </a:ext>
            </a:extLst>
          </p:cNvPr>
          <p:cNvSpPr txBox="1"/>
          <p:nvPr/>
        </p:nvSpPr>
        <p:spPr>
          <a:xfrm>
            <a:off x="941036" y="5795687"/>
            <a:ext cx="7805135"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kumimoji="1" lang="ja-JP" altLang="en-US" dirty="0"/>
              <a:t>住宅用</a:t>
            </a:r>
            <a:r>
              <a:rPr kumimoji="1" lang="en-US" altLang="ja-JP" dirty="0"/>
              <a:t>PV</a:t>
            </a:r>
            <a:r>
              <a:rPr kumimoji="1" lang="ja-JP" altLang="en-US" dirty="0"/>
              <a:t>システムの価格は、</a:t>
            </a:r>
            <a:r>
              <a:rPr kumimoji="1" lang="en-US" altLang="ja-JP" dirty="0"/>
              <a:t>2030</a:t>
            </a:r>
            <a:r>
              <a:rPr kumimoji="1" lang="ja-JP" altLang="en-US" dirty="0"/>
              <a:t>年には現在の半額近くになる。</a:t>
            </a:r>
            <a:endParaRPr kumimoji="1" lang="en-US" altLang="ja-JP" dirty="0"/>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10805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B74B4-3DDE-4138-AB68-664288AA3D51}"/>
              </a:ext>
            </a:extLst>
          </p:cNvPr>
          <p:cNvSpPr>
            <a:spLocks noGrp="1"/>
          </p:cNvSpPr>
          <p:nvPr>
            <p:ph type="title"/>
          </p:nvPr>
        </p:nvSpPr>
        <p:spPr>
          <a:xfrm>
            <a:off x="775131" y="142557"/>
            <a:ext cx="7886700" cy="1053497"/>
          </a:xfrm>
        </p:spPr>
        <p:txBody>
          <a:bodyPr>
            <a:normAutofit/>
          </a:bodyPr>
          <a:lstStyle/>
          <a:p>
            <a:r>
              <a:rPr kumimoji="1" lang="en-US" altLang="ja-JP" sz="3600" b="1" dirty="0"/>
              <a:t>EV</a:t>
            </a:r>
            <a:r>
              <a:rPr kumimoji="1" lang="ja-JP" altLang="en-US" sz="3600" b="1" dirty="0"/>
              <a:t>の価格構成とその推移</a:t>
            </a:r>
          </a:p>
        </p:txBody>
      </p:sp>
      <p:pic>
        <p:nvPicPr>
          <p:cNvPr id="8" name="コンテンツ プレースホルダー 7">
            <a:extLst>
              <a:ext uri="{FF2B5EF4-FFF2-40B4-BE49-F238E27FC236}">
                <a16:creationId xmlns:a16="http://schemas.microsoft.com/office/drawing/2014/main" id="{4ABA65A6-A8C2-41F2-8712-E16160E00440}"/>
              </a:ext>
            </a:extLst>
          </p:cNvPr>
          <p:cNvPicPr>
            <a:picLocks noGrp="1" noChangeAspect="1"/>
          </p:cNvPicPr>
          <p:nvPr>
            <p:ph idx="1"/>
          </p:nvPr>
        </p:nvPicPr>
        <p:blipFill>
          <a:blip r:embed="rId2"/>
          <a:stretch>
            <a:fillRect/>
          </a:stretch>
        </p:blipFill>
        <p:spPr>
          <a:xfrm>
            <a:off x="688195" y="1196054"/>
            <a:ext cx="8213313" cy="4229483"/>
          </a:xfrm>
          <a:prstGeom prst="rect">
            <a:avLst/>
          </a:prstGeom>
        </p:spPr>
      </p:pic>
      <p:sp>
        <p:nvSpPr>
          <p:cNvPr id="4" name="テキスト ボックス 3">
            <a:extLst>
              <a:ext uri="{FF2B5EF4-FFF2-40B4-BE49-F238E27FC236}">
                <a16:creationId xmlns:a16="http://schemas.microsoft.com/office/drawing/2014/main" id="{2F5912D7-BE31-4F1F-8FE6-1D272680F302}"/>
              </a:ext>
            </a:extLst>
          </p:cNvPr>
          <p:cNvSpPr txBox="1"/>
          <p:nvPr/>
        </p:nvSpPr>
        <p:spPr>
          <a:xfrm>
            <a:off x="257452" y="5435539"/>
            <a:ext cx="8629095" cy="58477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dirty="0"/>
              <a:t>EV</a:t>
            </a:r>
            <a:r>
              <a:rPr kumimoji="1" lang="ja-JP" altLang="en-US" sz="1600" dirty="0"/>
              <a:t>のコストは、現在</a:t>
            </a:r>
            <a:r>
              <a:rPr kumimoji="1" lang="en-US" altLang="ja-JP" sz="1600" dirty="0"/>
              <a:t>29</a:t>
            </a:r>
            <a:r>
              <a:rPr kumimoji="1" lang="ja-JP" altLang="en-US" sz="1600" dirty="0"/>
              <a:t>％がバッテリーのコストである。</a:t>
            </a:r>
            <a:endParaRPr kumimoji="1" lang="en-US" altLang="ja-JP" sz="1600" dirty="0"/>
          </a:p>
          <a:p>
            <a:pPr marL="285750" indent="-285750">
              <a:buFont typeface="Arial" panose="020B0604020202020204" pitchFamily="34" charset="0"/>
              <a:buChar char="•"/>
            </a:pPr>
            <a:r>
              <a:rPr kumimoji="1" lang="en-US" altLang="ja-JP" sz="1600" dirty="0"/>
              <a:t>2030</a:t>
            </a:r>
            <a:r>
              <a:rPr kumimoji="1" lang="ja-JP" altLang="en-US" sz="1600" dirty="0"/>
              <a:t>年には、バッテリの価格が今の半分となり、結果、ＥＶはガソリン車より安くなる。</a:t>
            </a:r>
            <a:endParaRPr kumimoji="1" lang="en-US" altLang="ja-JP" sz="1600" dirty="0"/>
          </a:p>
        </p:txBody>
      </p:sp>
      <p:sp>
        <p:nvSpPr>
          <p:cNvPr id="3" name="テキスト ボックス 2">
            <a:extLst>
              <a:ext uri="{FF2B5EF4-FFF2-40B4-BE49-F238E27FC236}">
                <a16:creationId xmlns:a16="http://schemas.microsoft.com/office/drawing/2014/main" id="{20ED9301-0EB9-4526-8825-C4D0DDD59F25}"/>
              </a:ext>
            </a:extLst>
          </p:cNvPr>
          <p:cNvSpPr txBox="1"/>
          <p:nvPr/>
        </p:nvSpPr>
        <p:spPr>
          <a:xfrm>
            <a:off x="7164355" y="5066207"/>
            <a:ext cx="1162975" cy="369332"/>
          </a:xfrm>
          <a:prstGeom prst="rect">
            <a:avLst/>
          </a:prstGeom>
          <a:noFill/>
        </p:spPr>
        <p:txBody>
          <a:bodyPr wrap="square" rtlCol="0">
            <a:spAutoFit/>
          </a:bodyPr>
          <a:lstStyle/>
          <a:p>
            <a:r>
              <a:rPr kumimoji="1" lang="en-US" altLang="ja-JP" dirty="0"/>
              <a:t>BNEF</a:t>
            </a:r>
            <a:endParaRPr kumimoji="1" lang="ja-JP" altLang="en-US" dirty="0"/>
          </a:p>
        </p:txBody>
      </p:sp>
      <p:sp>
        <p:nvSpPr>
          <p:cNvPr id="9" name="テキスト ボックス 8">
            <a:extLst>
              <a:ext uri="{FF2B5EF4-FFF2-40B4-BE49-F238E27FC236}">
                <a16:creationId xmlns:a16="http://schemas.microsoft.com/office/drawing/2014/main" id="{C1C57C1F-36AE-4EC6-BDA9-772AF2E44CB4}"/>
              </a:ext>
            </a:extLst>
          </p:cNvPr>
          <p:cNvSpPr txBox="1"/>
          <p:nvPr/>
        </p:nvSpPr>
        <p:spPr>
          <a:xfrm rot="16200000">
            <a:off x="-144365" y="2744390"/>
            <a:ext cx="1340528" cy="369332"/>
          </a:xfrm>
          <a:prstGeom prst="rect">
            <a:avLst/>
          </a:prstGeom>
          <a:noFill/>
        </p:spPr>
        <p:txBody>
          <a:bodyPr wrap="square" rtlCol="0">
            <a:spAutoFit/>
          </a:bodyPr>
          <a:lstStyle/>
          <a:p>
            <a:r>
              <a:rPr kumimoji="1" lang="en-US" altLang="ja-JP" dirty="0"/>
              <a:t>US</a:t>
            </a:r>
            <a:r>
              <a:rPr kumimoji="1" lang="ja-JP" altLang="en-US" dirty="0"/>
              <a:t>ドル</a:t>
            </a:r>
          </a:p>
        </p:txBody>
      </p:sp>
      <p:sp>
        <p:nvSpPr>
          <p:cNvPr id="5" name="テキスト ボックス 4">
            <a:extLst>
              <a:ext uri="{FF2B5EF4-FFF2-40B4-BE49-F238E27FC236}">
                <a16:creationId xmlns:a16="http://schemas.microsoft.com/office/drawing/2014/main" id="{FCE4CF81-575F-409C-800D-2FC7F272D2B5}"/>
              </a:ext>
            </a:extLst>
          </p:cNvPr>
          <p:cNvSpPr txBox="1"/>
          <p:nvPr/>
        </p:nvSpPr>
        <p:spPr>
          <a:xfrm>
            <a:off x="604788" y="6069112"/>
            <a:ext cx="805704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t>ＰＶ，バッテリー、蓄電池など、今後大きく価格を下げる技術が、脱炭素化のブレイクスルーを作り出す。</a:t>
            </a:r>
            <a:endParaRPr kumimoji="1" lang="ja-JP" altLang="en-US" dirty="0"/>
          </a:p>
        </p:txBody>
      </p:sp>
    </p:spTree>
    <p:extLst>
      <p:ext uri="{BB962C8B-B14F-4D97-AF65-F5344CB8AC3E}">
        <p14:creationId xmlns:p14="http://schemas.microsoft.com/office/powerpoint/2010/main" val="348179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4D810A7-183C-4F4D-A0FF-397DA9C465BF}"/>
              </a:ext>
            </a:extLst>
          </p:cNvPr>
          <p:cNvSpPr>
            <a:spLocks noGrp="1"/>
          </p:cNvSpPr>
          <p:nvPr>
            <p:ph idx="1"/>
          </p:nvPr>
        </p:nvSpPr>
        <p:spPr>
          <a:xfrm>
            <a:off x="2901332" y="3228300"/>
            <a:ext cx="3561610" cy="704511"/>
          </a:xfrm>
        </p:spPr>
        <p:txBody>
          <a:bodyPr/>
          <a:lstStyle/>
          <a:p>
            <a:pPr marL="0" indent="0">
              <a:buNone/>
            </a:pPr>
            <a:r>
              <a:rPr lang="ja-JP" altLang="en-US" dirty="0"/>
              <a:t>個人の家では？</a:t>
            </a:r>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E18845EB-3602-4433-82ED-F296A456D234}"/>
              </a:ext>
            </a:extLst>
          </p:cNvPr>
          <p:cNvSpPr txBox="1"/>
          <p:nvPr/>
        </p:nvSpPr>
        <p:spPr>
          <a:xfrm>
            <a:off x="1154098" y="1256344"/>
            <a:ext cx="6427433" cy="830997"/>
          </a:xfrm>
          <a:prstGeom prst="rect">
            <a:avLst/>
          </a:prstGeom>
          <a:noFill/>
        </p:spPr>
        <p:txBody>
          <a:bodyPr wrap="square" rtlCol="0">
            <a:spAutoFit/>
          </a:bodyPr>
          <a:lstStyle/>
          <a:p>
            <a:r>
              <a:rPr kumimoji="1" lang="ja-JP" altLang="en-US" sz="2400" dirty="0"/>
              <a:t>これらの再エネのコストの下落が、どのように私たちの生活に影響するのか？</a:t>
            </a:r>
          </a:p>
        </p:txBody>
      </p:sp>
    </p:spTree>
    <p:extLst>
      <p:ext uri="{BB962C8B-B14F-4D97-AF65-F5344CB8AC3E}">
        <p14:creationId xmlns:p14="http://schemas.microsoft.com/office/powerpoint/2010/main" val="100292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121" y="659002"/>
            <a:ext cx="7499758" cy="513018"/>
          </a:xfrm>
        </p:spPr>
        <p:txBody>
          <a:bodyPr>
            <a:normAutofit fontScale="90000"/>
          </a:bodyPr>
          <a:lstStyle/>
          <a:p>
            <a:pPr algn="ctr"/>
            <a:r>
              <a:rPr lang="en-US" altLang="ja-JP" sz="4000" b="1" dirty="0"/>
              <a:t>V2H </a:t>
            </a:r>
            <a:r>
              <a:rPr lang="ja-JP" altLang="en-US" sz="4000" b="1" dirty="0"/>
              <a:t>：</a:t>
            </a:r>
            <a:r>
              <a:rPr lang="en-US" altLang="ja-JP" sz="4000" b="1" dirty="0"/>
              <a:t>Vehicle to Home</a:t>
            </a:r>
            <a:br>
              <a:rPr lang="en-US" altLang="ja-JP" dirty="0"/>
            </a:br>
            <a:endParaRPr kumimoji="1" lang="ja-JP" altLang="en-US" dirty="0"/>
          </a:p>
        </p:txBody>
      </p:sp>
      <p:pic>
        <p:nvPicPr>
          <p:cNvPr id="1026" name="Picture 2" descr="Tesla elektrinÄ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7478" y="1409406"/>
            <a:ext cx="5169045" cy="354044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377876" y="4682964"/>
            <a:ext cx="4633836" cy="276999"/>
          </a:xfrm>
          <a:prstGeom prst="rect">
            <a:avLst/>
          </a:prstGeom>
          <a:noFill/>
        </p:spPr>
        <p:txBody>
          <a:bodyPr wrap="square" rtlCol="0">
            <a:spAutoFit/>
          </a:bodyPr>
          <a:lstStyle/>
          <a:p>
            <a:r>
              <a:rPr kumimoji="1" lang="en-US" altLang="ja-JP" sz="1200" dirty="0" err="1"/>
              <a:t>Svari</a:t>
            </a:r>
            <a:r>
              <a:rPr kumimoji="1" lang="en-US" altLang="ja-JP" sz="1200" dirty="0"/>
              <a:t> </a:t>
            </a:r>
            <a:r>
              <a:rPr kumimoji="1" lang="en-US" altLang="ja-JP" sz="1200" dirty="0" err="1"/>
              <a:t>Energija</a:t>
            </a:r>
            <a:r>
              <a:rPr kumimoji="1" lang="en-US" altLang="ja-JP" sz="1200" dirty="0"/>
              <a:t>, https://www.svarienergija.lt/?attachment_id=2446</a:t>
            </a:r>
            <a:endParaRPr kumimoji="1" lang="ja-JP" altLang="en-US" sz="1200" dirty="0"/>
          </a:p>
        </p:txBody>
      </p:sp>
      <p:sp>
        <p:nvSpPr>
          <p:cNvPr id="8" name="テキスト ボックス 7"/>
          <p:cNvSpPr txBox="1"/>
          <p:nvPr/>
        </p:nvSpPr>
        <p:spPr>
          <a:xfrm>
            <a:off x="402441" y="5187232"/>
            <a:ext cx="8584706" cy="175432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固定のバッテリーは高い。</a:t>
            </a:r>
            <a:endParaRPr kumimoji="1" lang="en-US" altLang="ja-JP" dirty="0"/>
          </a:p>
          <a:p>
            <a:pPr marL="285750" indent="-285750">
              <a:buFont typeface="Arial" panose="020B0604020202020204" pitchFamily="34" charset="0"/>
              <a:buChar char="•"/>
            </a:pPr>
            <a:r>
              <a:rPr kumimoji="1" lang="en-US" altLang="ja-JP" dirty="0"/>
              <a:t>EV</a:t>
            </a:r>
            <a:r>
              <a:rPr kumimoji="1" lang="ja-JP" altLang="en-US" dirty="0"/>
              <a:t>には、大きなバッテリー</a:t>
            </a:r>
            <a:r>
              <a:rPr kumimoji="1" lang="en-US" altLang="ja-JP" dirty="0"/>
              <a:t>(</a:t>
            </a:r>
            <a:r>
              <a:rPr kumimoji="1" lang="ja-JP" altLang="en-US" dirty="0"/>
              <a:t>例えばリーフ</a:t>
            </a:r>
            <a:r>
              <a:rPr kumimoji="1" lang="en-US" altLang="ja-JP" dirty="0"/>
              <a:t>40kWh)</a:t>
            </a:r>
            <a:r>
              <a:rPr kumimoji="1" lang="ja-JP" altLang="en-US" dirty="0"/>
              <a:t>がある。</a:t>
            </a:r>
            <a:endParaRPr kumimoji="1" lang="en-US" altLang="ja-JP" dirty="0"/>
          </a:p>
          <a:p>
            <a:pPr marL="285750" indent="-285750">
              <a:buFont typeface="Arial" panose="020B0604020202020204" pitchFamily="34" charset="0"/>
              <a:buChar char="•"/>
            </a:pPr>
            <a:r>
              <a:rPr kumimoji="1" lang="en-US" altLang="ja-JP" dirty="0"/>
              <a:t>PV</a:t>
            </a:r>
            <a:r>
              <a:rPr kumimoji="1" lang="ja-JP" altLang="en-US" dirty="0"/>
              <a:t>と組み合わせることで、自動車と家電の脱炭素化およびエネルギーコストの節約につながる。</a:t>
            </a:r>
            <a:endParaRPr kumimoji="1" lang="en-US" altLang="ja-JP" dirty="0"/>
          </a:p>
          <a:p>
            <a:pPr marL="285750" indent="-285750">
              <a:buFont typeface="Arial" panose="020B0604020202020204" pitchFamily="34" charset="0"/>
              <a:buChar char="•"/>
            </a:pPr>
            <a:r>
              <a:rPr lang="ja-JP" altLang="en-US" dirty="0"/>
              <a:t>システムによる格安の電気で、家庭の電化に繋がりやすくなる。</a:t>
            </a:r>
            <a:endParaRPr kumimoji="1" lang="en-US" altLang="ja-JP" dirty="0"/>
          </a:p>
          <a:p>
            <a:pPr marL="285750" indent="-285750">
              <a:buFont typeface="Arial" panose="020B0604020202020204" pitchFamily="34" charset="0"/>
              <a:buChar char="•"/>
            </a:pPr>
            <a:endParaRPr kumimoji="1" lang="ja-JP" altLang="en-US" dirty="0"/>
          </a:p>
        </p:txBody>
      </p:sp>
      <p:sp>
        <p:nvSpPr>
          <p:cNvPr id="3" name="テキスト ボックス 2">
            <a:extLst>
              <a:ext uri="{FF2B5EF4-FFF2-40B4-BE49-F238E27FC236}">
                <a16:creationId xmlns:a16="http://schemas.microsoft.com/office/drawing/2014/main" id="{509B8A8F-9DCD-4895-AD94-D00464371A05}"/>
              </a:ext>
            </a:extLst>
          </p:cNvPr>
          <p:cNvSpPr txBox="1"/>
          <p:nvPr/>
        </p:nvSpPr>
        <p:spPr>
          <a:xfrm>
            <a:off x="2134143" y="1093888"/>
            <a:ext cx="6187736" cy="369332"/>
          </a:xfrm>
          <a:prstGeom prst="rect">
            <a:avLst/>
          </a:prstGeom>
          <a:noFill/>
        </p:spPr>
        <p:txBody>
          <a:bodyPr wrap="square" rtlCol="0">
            <a:spAutoFit/>
          </a:bodyPr>
          <a:lstStyle/>
          <a:p>
            <a:r>
              <a:rPr kumimoji="1" lang="ja-JP" altLang="en-US" dirty="0"/>
              <a:t>車に電気をため、バッテリーの電気を家で使う。</a:t>
            </a:r>
          </a:p>
        </p:txBody>
      </p:sp>
    </p:spTree>
    <p:extLst>
      <p:ext uri="{BB962C8B-B14F-4D97-AF65-F5344CB8AC3E}">
        <p14:creationId xmlns:p14="http://schemas.microsoft.com/office/powerpoint/2010/main" val="396016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7DB0E3-2EE6-4F83-AB0A-CE3FEC853642}"/>
              </a:ext>
            </a:extLst>
          </p:cNvPr>
          <p:cNvSpPr>
            <a:spLocks noGrp="1"/>
          </p:cNvSpPr>
          <p:nvPr>
            <p:ph type="title"/>
          </p:nvPr>
        </p:nvSpPr>
        <p:spPr/>
        <p:txBody>
          <a:bodyPr>
            <a:normAutofit/>
          </a:bodyPr>
          <a:lstStyle/>
          <a:p>
            <a:r>
              <a:rPr kumimoji="1" lang="ja-JP" altLang="en-US" sz="3600" b="1" dirty="0"/>
              <a:t>技術経済性分析</a:t>
            </a:r>
          </a:p>
        </p:txBody>
      </p:sp>
      <p:sp>
        <p:nvSpPr>
          <p:cNvPr id="3" name="コンテンツ プレースホルダー 2">
            <a:extLst>
              <a:ext uri="{FF2B5EF4-FFF2-40B4-BE49-F238E27FC236}">
                <a16:creationId xmlns:a16="http://schemas.microsoft.com/office/drawing/2014/main" id="{EEF945F6-AFDA-4FC8-B824-6BB9C69F09D9}"/>
              </a:ext>
            </a:extLst>
          </p:cNvPr>
          <p:cNvSpPr>
            <a:spLocks noGrp="1"/>
          </p:cNvSpPr>
          <p:nvPr>
            <p:ph idx="1"/>
          </p:nvPr>
        </p:nvSpPr>
        <p:spPr/>
        <p:txBody>
          <a:bodyPr/>
          <a:lstStyle/>
          <a:p>
            <a:r>
              <a:rPr kumimoji="1" lang="ja-JP" altLang="en-US" dirty="0"/>
              <a:t>ＰＶやＥＶを導入した際に、既存のエネルギー（電力会社の電気、ガソリン）の経費と比べて、どれくらい節約になるかを計算する。</a:t>
            </a:r>
            <a:endParaRPr kumimoji="1" lang="en-US" altLang="ja-JP" dirty="0"/>
          </a:p>
          <a:p>
            <a:endParaRPr lang="en-US" altLang="ja-JP" dirty="0"/>
          </a:p>
          <a:p>
            <a:r>
              <a:rPr kumimoji="1" lang="ja-JP" altLang="en-US" dirty="0"/>
              <a:t>正味現在価値（</a:t>
            </a:r>
            <a:r>
              <a:rPr kumimoji="1" lang="en-US" altLang="ja-JP" dirty="0"/>
              <a:t>NPV</a:t>
            </a:r>
            <a:r>
              <a:rPr kumimoji="1" lang="ja-JP" altLang="en-US" dirty="0"/>
              <a:t>）を指標とし、プロジェクト期間２５年間割引率</a:t>
            </a:r>
            <a:r>
              <a:rPr kumimoji="1" lang="en-US" altLang="ja-JP" dirty="0"/>
              <a:t>3</a:t>
            </a:r>
            <a:r>
              <a:rPr kumimoji="1" lang="ja-JP" altLang="en-US" dirty="0"/>
              <a:t>％を用いた。</a:t>
            </a:r>
            <a:endParaRPr kumimoji="1" lang="en-US" altLang="ja-JP" dirty="0"/>
          </a:p>
          <a:p>
            <a:endParaRPr lang="en-US" altLang="ja-JP" dirty="0"/>
          </a:p>
          <a:p>
            <a:r>
              <a:rPr kumimoji="1" lang="ja-JP" altLang="en-US" dirty="0"/>
              <a:t>ＰＶの容量は、最も節約の大きくなる容量を求める。これは、ＰＶのコスト、電力需要、日射などによる。</a:t>
            </a:r>
            <a:endParaRPr kumimoji="1" lang="en-US" altLang="ja-JP" dirty="0"/>
          </a:p>
          <a:p>
            <a:endParaRPr lang="en-US" altLang="ja-JP" dirty="0"/>
          </a:p>
          <a:p>
            <a:r>
              <a:rPr kumimoji="1" lang="ja-JP" altLang="en-US" dirty="0"/>
              <a:t>ガソリン車との価格の違いを、</a:t>
            </a:r>
            <a:r>
              <a:rPr lang="ja-JP" altLang="en-US" dirty="0"/>
              <a:t>ＥＶの追加コストとしている。</a:t>
            </a:r>
            <a:endParaRPr kumimoji="1" lang="en-US" altLang="ja-JP" dirty="0"/>
          </a:p>
          <a:p>
            <a:endParaRPr kumimoji="1" lang="ja-JP" altLang="en-US" dirty="0"/>
          </a:p>
        </p:txBody>
      </p:sp>
    </p:spTree>
    <p:extLst>
      <p:ext uri="{BB962C8B-B14F-4D97-AF65-F5344CB8AC3E}">
        <p14:creationId xmlns:p14="http://schemas.microsoft.com/office/powerpoint/2010/main" val="2245909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2478</TotalTime>
  <Words>2714</Words>
  <Application>Microsoft Office PowerPoint</Application>
  <PresentationFormat>画面に合わせる (4:3)</PresentationFormat>
  <Paragraphs>256</Paragraphs>
  <Slides>26</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26</vt:i4>
      </vt:variant>
    </vt:vector>
  </HeadingPairs>
  <TitlesOfParts>
    <vt:vector size="31" baseType="lpstr">
      <vt:lpstr>游ゴシック</vt:lpstr>
      <vt:lpstr>游ゴシック Light</vt:lpstr>
      <vt:lpstr>Arial</vt:lpstr>
      <vt:lpstr>Times New Roman</vt:lpstr>
      <vt:lpstr>Office テーマ</vt:lpstr>
      <vt:lpstr>PVとEVを用いた日本の都市の 脱炭素化の可能性</vt:lpstr>
      <vt:lpstr>内容</vt:lpstr>
      <vt:lpstr>再生可能エネルギー</vt:lpstr>
      <vt:lpstr>都市の脱炭素化</vt:lpstr>
      <vt:lpstr>PVシステムコストの下落</vt:lpstr>
      <vt:lpstr>EVの価格構成とその推移</vt:lpstr>
      <vt:lpstr>PowerPoint プレゼンテーション</vt:lpstr>
      <vt:lpstr>V2H ：Vehicle to Home </vt:lpstr>
      <vt:lpstr>技術経済性分析</vt:lpstr>
      <vt:lpstr>一世帯におけるPV+EVの経済性</vt:lpstr>
      <vt:lpstr>二酸化炭素排出削減</vt:lpstr>
      <vt:lpstr>課題</vt:lpstr>
      <vt:lpstr>分析都市</vt:lpstr>
      <vt:lpstr>都市の統計</vt:lpstr>
      <vt:lpstr>PV + EVの都市へ適用</vt:lpstr>
      <vt:lpstr>屋根上PV容量</vt:lpstr>
      <vt:lpstr>CO2排出削減率</vt:lpstr>
      <vt:lpstr>エネルギー経費節約率</vt:lpstr>
      <vt:lpstr>エネルギー充足率</vt:lpstr>
      <vt:lpstr>自己充足率</vt:lpstr>
      <vt:lpstr>どのように実現するのか？</vt:lpstr>
      <vt:lpstr>京都プロジェクト</vt:lpstr>
      <vt:lpstr>京都「未来門」プロジェクト</vt:lpstr>
      <vt:lpstr>Take Home メッセージ -覚えておいてほしいこと</vt:lpstr>
      <vt:lpstr>PowerPoint プレゼンテーション</vt:lpstr>
      <vt:lpstr>自家消費率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自宅でできる？! 自然エネルギー100％</dc:title>
  <dc:creator>Kobashi Takuro</dc:creator>
  <cp:lastModifiedBy>Kobashi Takuro</cp:lastModifiedBy>
  <cp:revision>395</cp:revision>
  <dcterms:created xsi:type="dcterms:W3CDTF">2020-07-24T05:13:48Z</dcterms:created>
  <dcterms:modified xsi:type="dcterms:W3CDTF">2020-12-13T22:10:36Z</dcterms:modified>
</cp:coreProperties>
</file>