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0" r:id="rId2"/>
    <p:sldId id="486" r:id="rId3"/>
    <p:sldId id="485" r:id="rId4"/>
    <p:sldId id="543" r:id="rId5"/>
    <p:sldId id="522" r:id="rId6"/>
    <p:sldId id="533" r:id="rId7"/>
    <p:sldId id="547" r:id="rId8"/>
    <p:sldId id="548" r:id="rId9"/>
    <p:sldId id="551" r:id="rId10"/>
    <p:sldId id="552" r:id="rId11"/>
    <p:sldId id="537" r:id="rId12"/>
    <p:sldId id="523" r:id="rId13"/>
    <p:sldId id="540" r:id="rId14"/>
    <p:sldId id="544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3899" autoAdjust="0"/>
  </p:normalViewPr>
  <p:slideViewPr>
    <p:cSldViewPr snapToGrid="0">
      <p:cViewPr varScale="1">
        <p:scale>
          <a:sx n="72" d="100"/>
          <a:sy n="72" d="100"/>
        </p:scale>
        <p:origin x="39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sman\Downloads\Kyoto_keywords_SDG13-SDG7-SDG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Coding References (Kyoto Climate Action Plan)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'Kyoto_keywords_SDG13-SDG7-SDG-0'!$C$1</c:f>
              <c:strCache>
                <c:ptCount val="1"/>
                <c:pt idx="0">
                  <c:v>Number Of Coding References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'Kyoto_keywords_SDG13-SDG7-SDG-0'!$A$2:$B$21</c:f>
              <c:multiLvlStrCache>
                <c:ptCount val="20"/>
                <c:lvl>
                  <c:pt idx="0">
                    <c:v>Solar (SDG7)</c:v>
                  </c:pt>
                  <c:pt idx="1">
                    <c:v>Investment</c:v>
                  </c:pt>
                  <c:pt idx="2">
                    <c:v>Pollution (SDG11)</c:v>
                  </c:pt>
                  <c:pt idx="3">
                    <c:v>Inclusive (SDG11)</c:v>
                  </c:pt>
                  <c:pt idx="4">
                    <c:v>Floods</c:v>
                  </c:pt>
                  <c:pt idx="5">
                    <c:v>Hydro (SDG7)</c:v>
                  </c:pt>
                  <c:pt idx="6">
                    <c:v>Finance</c:v>
                  </c:pt>
                  <c:pt idx="7">
                    <c:v>Disabilities (SDG11)</c:v>
                  </c:pt>
                  <c:pt idx="8">
                    <c:v>Extreme</c:v>
                  </c:pt>
                  <c:pt idx="9">
                    <c:v>Wind - SDG7</c:v>
                  </c:pt>
                  <c:pt idx="10">
                    <c:v>Mitigation</c:v>
                  </c:pt>
                  <c:pt idx="11">
                    <c:v>Infrastructure (energy) - SDG7</c:v>
                  </c:pt>
                  <c:pt idx="12">
                    <c:v>Risk</c:v>
                  </c:pt>
                  <c:pt idx="13">
                    <c:v>Clean (energy) - SDG7</c:v>
                  </c:pt>
                  <c:pt idx="14">
                    <c:v>Disaster</c:v>
                  </c:pt>
                  <c:pt idx="15">
                    <c:v>Waste (SDG11)</c:v>
                  </c:pt>
                  <c:pt idx="16">
                    <c:v>Adaptation</c:v>
                  </c:pt>
                  <c:pt idx="17">
                    <c:v>Carbon</c:v>
                  </c:pt>
                  <c:pt idx="18">
                    <c:v>Climate</c:v>
                  </c:pt>
                  <c:pt idx="19">
                    <c:v>Emissions</c:v>
                  </c:pt>
                </c:lvl>
                <c:lvl>
                  <c:pt idx="0">
                    <c:v>ソーラー</c:v>
                  </c:pt>
                  <c:pt idx="1">
                    <c:v>投資</c:v>
                  </c:pt>
                  <c:pt idx="2">
                    <c:v>汚染</c:v>
                  </c:pt>
                  <c:pt idx="3">
                    <c:v>包括的</c:v>
                  </c:pt>
                  <c:pt idx="4">
                    <c:v>洪水</c:v>
                  </c:pt>
                  <c:pt idx="5">
                    <c:v>水力</c:v>
                  </c:pt>
                  <c:pt idx="6">
                    <c:v>資金</c:v>
                  </c:pt>
                  <c:pt idx="7">
                    <c:v>障害</c:v>
                  </c:pt>
                  <c:pt idx="8">
                    <c:v>異常</c:v>
                  </c:pt>
                  <c:pt idx="9">
                    <c:v>風力</c:v>
                  </c:pt>
                  <c:pt idx="10">
                    <c:v>軽減</c:v>
                  </c:pt>
                  <c:pt idx="11">
                    <c:v>インフラ</c:v>
                  </c:pt>
                  <c:pt idx="12">
                    <c:v>リスク</c:v>
                  </c:pt>
                  <c:pt idx="13">
                    <c:v>クリーン</c:v>
                  </c:pt>
                  <c:pt idx="14">
                    <c:v>災害</c:v>
                  </c:pt>
                  <c:pt idx="15">
                    <c:v>廃棄</c:v>
                  </c:pt>
                  <c:pt idx="16">
                    <c:v>適応</c:v>
                  </c:pt>
                  <c:pt idx="17">
                    <c:v>炭素</c:v>
                  </c:pt>
                  <c:pt idx="18">
                    <c:v>市民</c:v>
                  </c:pt>
                  <c:pt idx="19">
                    <c:v>排出</c:v>
                  </c:pt>
                </c:lvl>
              </c:multiLvlStrCache>
            </c:multiLvlStrRef>
          </c:cat>
          <c:val>
            <c:numRef>
              <c:f>'Kyoto_keywords_SDG13-SDG7-SDG-0'!$C$2:$C$21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11</c:v>
                </c:pt>
                <c:pt idx="14">
                  <c:v>11</c:v>
                </c:pt>
                <c:pt idx="15">
                  <c:v>16</c:v>
                </c:pt>
                <c:pt idx="16">
                  <c:v>43</c:v>
                </c:pt>
                <c:pt idx="17">
                  <c:v>96</c:v>
                </c:pt>
                <c:pt idx="18">
                  <c:v>110</c:v>
                </c:pt>
                <c:pt idx="19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9-432F-8248-C5EEF4B9F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184432"/>
        <c:axId val="580182136"/>
      </c:barChart>
      <c:catAx>
        <c:axId val="58018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182136"/>
        <c:crosses val="autoZero"/>
        <c:auto val="1"/>
        <c:lblAlgn val="ctr"/>
        <c:lblOffset val="100"/>
        <c:noMultiLvlLbl val="0"/>
      </c:catAx>
      <c:valAx>
        <c:axId val="58018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18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EDF93-9A75-434F-A943-A48868C6758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F608-2E46-4B16-96FE-43B3D33274F8}">
      <dgm:prSet phldrT="[Text]" custT="1"/>
      <dgm:spPr/>
      <dgm:t>
        <a:bodyPr/>
        <a:lstStyle/>
        <a:p>
          <a:r>
            <a:rPr lang="en-US" sz="1400" b="1" dirty="0" smtClean="0"/>
            <a:t>Institutional Barriers</a:t>
          </a:r>
          <a:endParaRPr lang="en-US" sz="1400" b="1" dirty="0"/>
        </a:p>
      </dgm:t>
    </dgm:pt>
    <dgm:pt modelId="{25F406ED-811B-4BED-BC64-711D89818973}" type="parTrans" cxnId="{1778DEEC-0281-4F8A-8740-FD198166B139}">
      <dgm:prSet/>
      <dgm:spPr/>
      <dgm:t>
        <a:bodyPr/>
        <a:lstStyle/>
        <a:p>
          <a:endParaRPr lang="en-US" sz="1100" b="1"/>
        </a:p>
      </dgm:t>
    </dgm:pt>
    <dgm:pt modelId="{C367468E-F185-49EA-A162-CCF339C8545D}" type="sibTrans" cxnId="{1778DEEC-0281-4F8A-8740-FD198166B139}">
      <dgm:prSet/>
      <dgm:spPr>
        <a:solidFill>
          <a:srgbClr val="7030A0"/>
        </a:solidFill>
      </dgm:spPr>
      <dgm:t>
        <a:bodyPr/>
        <a:lstStyle/>
        <a:p>
          <a:endParaRPr lang="en-US" sz="1100" b="1"/>
        </a:p>
      </dgm:t>
    </dgm:pt>
    <dgm:pt modelId="{20C68B46-EA5D-4007-87C1-5E52EDB7B835}">
      <dgm:prSet phldrT="[Text]" custT="1"/>
      <dgm:spPr/>
      <dgm:t>
        <a:bodyPr/>
        <a:lstStyle/>
        <a:p>
          <a:r>
            <a:rPr lang="en-US" sz="1400" b="1" dirty="0" smtClean="0"/>
            <a:t>Financial Barriers</a:t>
          </a:r>
          <a:endParaRPr lang="en-US" sz="1400" b="1" dirty="0"/>
        </a:p>
      </dgm:t>
    </dgm:pt>
    <dgm:pt modelId="{8C9DB9BB-CEE9-47F1-ADBE-3E444B9524EE}" type="parTrans" cxnId="{ABFE578C-5A9F-4EC5-A9AD-3F33C0EEF922}">
      <dgm:prSet/>
      <dgm:spPr/>
      <dgm:t>
        <a:bodyPr/>
        <a:lstStyle/>
        <a:p>
          <a:endParaRPr lang="en-US" sz="1100" b="1"/>
        </a:p>
      </dgm:t>
    </dgm:pt>
    <dgm:pt modelId="{A0A4643C-A4B5-4DD6-850F-E5BE49D86CD0}" type="sibTrans" cxnId="{ABFE578C-5A9F-4EC5-A9AD-3F33C0EEF922}">
      <dgm:prSet/>
      <dgm:spPr>
        <a:solidFill>
          <a:srgbClr val="FFC000"/>
        </a:solidFill>
      </dgm:spPr>
      <dgm:t>
        <a:bodyPr/>
        <a:lstStyle/>
        <a:p>
          <a:endParaRPr lang="en-US" sz="1100" b="1"/>
        </a:p>
      </dgm:t>
    </dgm:pt>
    <dgm:pt modelId="{724B4559-231D-48BD-A0CE-E3AA04406DCA}">
      <dgm:prSet phldrT="[Text]" custT="1"/>
      <dgm:spPr/>
      <dgm:t>
        <a:bodyPr/>
        <a:lstStyle/>
        <a:p>
          <a:r>
            <a:rPr lang="en-US" sz="1400" b="1" dirty="0" smtClean="0"/>
            <a:t>Technological Barriers </a:t>
          </a:r>
          <a:endParaRPr lang="en-US" sz="1400" b="1" dirty="0"/>
        </a:p>
      </dgm:t>
    </dgm:pt>
    <dgm:pt modelId="{384D4CA6-40A9-4FFC-84EF-1C6E6C6B4D56}" type="parTrans" cxnId="{495186D8-7025-49C5-97CB-8C3ECA1C159E}">
      <dgm:prSet/>
      <dgm:spPr/>
      <dgm:t>
        <a:bodyPr/>
        <a:lstStyle/>
        <a:p>
          <a:endParaRPr lang="en-US" sz="1100" b="1"/>
        </a:p>
      </dgm:t>
    </dgm:pt>
    <dgm:pt modelId="{03DE4CC2-8DD5-4B53-B2B1-EBD4E254B228}" type="sibTrans" cxnId="{495186D8-7025-49C5-97CB-8C3ECA1C159E}">
      <dgm:prSet/>
      <dgm:spPr>
        <a:solidFill>
          <a:srgbClr val="FF0000"/>
        </a:solidFill>
      </dgm:spPr>
      <dgm:t>
        <a:bodyPr/>
        <a:lstStyle/>
        <a:p>
          <a:endParaRPr lang="en-US" sz="1100" b="1"/>
        </a:p>
      </dgm:t>
    </dgm:pt>
    <dgm:pt modelId="{FD84886E-DBA0-48D1-BFAC-4A0BB527AC27}" type="pres">
      <dgm:prSet presAssocID="{BD5EDF93-9A75-434F-A943-A48868C675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079E2-3B5B-4498-9CBF-F16E964AF20E}" type="pres">
      <dgm:prSet presAssocID="{0327F608-2E46-4B16-96FE-43B3D33274F8}" presName="dummy" presStyleCnt="0"/>
      <dgm:spPr/>
    </dgm:pt>
    <dgm:pt modelId="{C0CFD410-D8AF-41C0-B2BA-C38F20D301A1}" type="pres">
      <dgm:prSet presAssocID="{0327F608-2E46-4B16-96FE-43B3D33274F8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0DF85-BB1C-4717-A0F8-5E8E57681A13}" type="pres">
      <dgm:prSet presAssocID="{C367468E-F185-49EA-A162-CCF339C8545D}" presName="sibTrans" presStyleLbl="node1" presStyleIdx="0" presStyleCnt="3"/>
      <dgm:spPr/>
      <dgm:t>
        <a:bodyPr/>
        <a:lstStyle/>
        <a:p>
          <a:endParaRPr lang="en-US"/>
        </a:p>
      </dgm:t>
    </dgm:pt>
    <dgm:pt modelId="{9D9F528D-3B91-49C7-9F56-9F94097519DF}" type="pres">
      <dgm:prSet presAssocID="{20C68B46-EA5D-4007-87C1-5E52EDB7B835}" presName="dummy" presStyleCnt="0"/>
      <dgm:spPr/>
    </dgm:pt>
    <dgm:pt modelId="{28734517-D536-4477-BA3F-D4AFDBBB8C5F}" type="pres">
      <dgm:prSet presAssocID="{20C68B46-EA5D-4007-87C1-5E52EDB7B835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57B5-B398-4468-B9EF-50B1C473FB0E}" type="pres">
      <dgm:prSet presAssocID="{A0A4643C-A4B5-4DD6-850F-E5BE49D86CD0}" presName="sibTrans" presStyleLbl="node1" presStyleIdx="1" presStyleCnt="3"/>
      <dgm:spPr/>
      <dgm:t>
        <a:bodyPr/>
        <a:lstStyle/>
        <a:p>
          <a:endParaRPr lang="en-US"/>
        </a:p>
      </dgm:t>
    </dgm:pt>
    <dgm:pt modelId="{626D58A3-9E7A-470D-AF33-2A203494F63F}" type="pres">
      <dgm:prSet presAssocID="{724B4559-231D-48BD-A0CE-E3AA04406DCA}" presName="dummy" presStyleCnt="0"/>
      <dgm:spPr/>
    </dgm:pt>
    <dgm:pt modelId="{BDAE5DD6-840E-4643-ACC9-7B4FFA946021}" type="pres">
      <dgm:prSet presAssocID="{724B4559-231D-48BD-A0CE-E3AA04406DCA}" presName="node" presStyleLbl="revTx" presStyleIdx="2" presStyleCnt="3" custScaleX="128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DEF5D-EFF6-494C-94E3-B483030B8E09}" type="pres">
      <dgm:prSet presAssocID="{03DE4CC2-8DD5-4B53-B2B1-EBD4E254B228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BFE578C-5A9F-4EC5-A9AD-3F33C0EEF922}" srcId="{BD5EDF93-9A75-434F-A943-A48868C6758A}" destId="{20C68B46-EA5D-4007-87C1-5E52EDB7B835}" srcOrd="1" destOrd="0" parTransId="{8C9DB9BB-CEE9-47F1-ADBE-3E444B9524EE}" sibTransId="{A0A4643C-A4B5-4DD6-850F-E5BE49D86CD0}"/>
    <dgm:cxn modelId="{1778DEEC-0281-4F8A-8740-FD198166B139}" srcId="{BD5EDF93-9A75-434F-A943-A48868C6758A}" destId="{0327F608-2E46-4B16-96FE-43B3D33274F8}" srcOrd="0" destOrd="0" parTransId="{25F406ED-811B-4BED-BC64-711D89818973}" sibTransId="{C367468E-F185-49EA-A162-CCF339C8545D}"/>
    <dgm:cxn modelId="{52624541-2DB6-44F7-8C93-5FDF33B97C74}" type="presOf" srcId="{C367468E-F185-49EA-A162-CCF339C8545D}" destId="{AAB0DF85-BB1C-4717-A0F8-5E8E57681A13}" srcOrd="0" destOrd="0" presId="urn:microsoft.com/office/officeart/2005/8/layout/cycle1"/>
    <dgm:cxn modelId="{0E226BF5-E211-4E05-83FE-FE42383471A1}" type="presOf" srcId="{0327F608-2E46-4B16-96FE-43B3D33274F8}" destId="{C0CFD410-D8AF-41C0-B2BA-C38F20D301A1}" srcOrd="0" destOrd="0" presId="urn:microsoft.com/office/officeart/2005/8/layout/cycle1"/>
    <dgm:cxn modelId="{AB8C9484-341D-4B14-A4D5-C3CE172319E9}" type="presOf" srcId="{03DE4CC2-8DD5-4B53-B2B1-EBD4E254B228}" destId="{7D0DEF5D-EFF6-494C-94E3-B483030B8E09}" srcOrd="0" destOrd="0" presId="urn:microsoft.com/office/officeart/2005/8/layout/cycle1"/>
    <dgm:cxn modelId="{DB3A4E1B-A00E-476C-8EA0-0387F3E969E9}" type="presOf" srcId="{BD5EDF93-9A75-434F-A943-A48868C6758A}" destId="{FD84886E-DBA0-48D1-BFAC-4A0BB527AC27}" srcOrd="0" destOrd="0" presId="urn:microsoft.com/office/officeart/2005/8/layout/cycle1"/>
    <dgm:cxn modelId="{B71F94CD-0F70-4339-8C01-FBAC4D46AF6F}" type="presOf" srcId="{20C68B46-EA5D-4007-87C1-5E52EDB7B835}" destId="{28734517-D536-4477-BA3F-D4AFDBBB8C5F}" srcOrd="0" destOrd="0" presId="urn:microsoft.com/office/officeart/2005/8/layout/cycle1"/>
    <dgm:cxn modelId="{495186D8-7025-49C5-97CB-8C3ECA1C159E}" srcId="{BD5EDF93-9A75-434F-A943-A48868C6758A}" destId="{724B4559-231D-48BD-A0CE-E3AA04406DCA}" srcOrd="2" destOrd="0" parTransId="{384D4CA6-40A9-4FFC-84EF-1C6E6C6B4D56}" sibTransId="{03DE4CC2-8DD5-4B53-B2B1-EBD4E254B228}"/>
    <dgm:cxn modelId="{556D4675-14C7-44D3-B38B-5EEDCCBE3220}" type="presOf" srcId="{724B4559-231D-48BD-A0CE-E3AA04406DCA}" destId="{BDAE5DD6-840E-4643-ACC9-7B4FFA946021}" srcOrd="0" destOrd="0" presId="urn:microsoft.com/office/officeart/2005/8/layout/cycle1"/>
    <dgm:cxn modelId="{C2F41C6E-24B5-4BC7-BB5C-63419B8215EB}" type="presOf" srcId="{A0A4643C-A4B5-4DD6-850F-E5BE49D86CD0}" destId="{F89257B5-B398-4468-B9EF-50B1C473FB0E}" srcOrd="0" destOrd="0" presId="urn:microsoft.com/office/officeart/2005/8/layout/cycle1"/>
    <dgm:cxn modelId="{4BF62E3D-19AE-41B9-B99E-88EE859AE9EC}" type="presParOf" srcId="{FD84886E-DBA0-48D1-BFAC-4A0BB527AC27}" destId="{75E079E2-3B5B-4498-9CBF-F16E964AF20E}" srcOrd="0" destOrd="0" presId="urn:microsoft.com/office/officeart/2005/8/layout/cycle1"/>
    <dgm:cxn modelId="{F0DC5D38-4DBF-4029-834E-494972D0EA78}" type="presParOf" srcId="{FD84886E-DBA0-48D1-BFAC-4A0BB527AC27}" destId="{C0CFD410-D8AF-41C0-B2BA-C38F20D301A1}" srcOrd="1" destOrd="0" presId="urn:microsoft.com/office/officeart/2005/8/layout/cycle1"/>
    <dgm:cxn modelId="{BBEE7782-F882-4D79-9031-0CB52D10F137}" type="presParOf" srcId="{FD84886E-DBA0-48D1-BFAC-4A0BB527AC27}" destId="{AAB0DF85-BB1C-4717-A0F8-5E8E57681A13}" srcOrd="2" destOrd="0" presId="urn:microsoft.com/office/officeart/2005/8/layout/cycle1"/>
    <dgm:cxn modelId="{E139838E-5C6D-452D-A570-65CB5C40DFCD}" type="presParOf" srcId="{FD84886E-DBA0-48D1-BFAC-4A0BB527AC27}" destId="{9D9F528D-3B91-49C7-9F56-9F94097519DF}" srcOrd="3" destOrd="0" presId="urn:microsoft.com/office/officeart/2005/8/layout/cycle1"/>
    <dgm:cxn modelId="{D043A522-66C7-4E88-B95C-BE749404B34C}" type="presParOf" srcId="{FD84886E-DBA0-48D1-BFAC-4A0BB527AC27}" destId="{28734517-D536-4477-BA3F-D4AFDBBB8C5F}" srcOrd="4" destOrd="0" presId="urn:microsoft.com/office/officeart/2005/8/layout/cycle1"/>
    <dgm:cxn modelId="{0E0C17CC-5FEC-42DF-8B79-E1F940732EDB}" type="presParOf" srcId="{FD84886E-DBA0-48D1-BFAC-4A0BB527AC27}" destId="{F89257B5-B398-4468-B9EF-50B1C473FB0E}" srcOrd="5" destOrd="0" presId="urn:microsoft.com/office/officeart/2005/8/layout/cycle1"/>
    <dgm:cxn modelId="{DB65EFBC-8263-48FD-AC8D-6F4927863E56}" type="presParOf" srcId="{FD84886E-DBA0-48D1-BFAC-4A0BB527AC27}" destId="{626D58A3-9E7A-470D-AF33-2A203494F63F}" srcOrd="6" destOrd="0" presId="urn:microsoft.com/office/officeart/2005/8/layout/cycle1"/>
    <dgm:cxn modelId="{CB345B70-0032-4EC8-9652-AE776008EDAA}" type="presParOf" srcId="{FD84886E-DBA0-48D1-BFAC-4A0BB527AC27}" destId="{BDAE5DD6-840E-4643-ACC9-7B4FFA946021}" srcOrd="7" destOrd="0" presId="urn:microsoft.com/office/officeart/2005/8/layout/cycle1"/>
    <dgm:cxn modelId="{83545999-E2AC-4093-AA3F-04A14DC7C6D4}" type="presParOf" srcId="{FD84886E-DBA0-48D1-BFAC-4A0BB527AC27}" destId="{7D0DEF5D-EFF6-494C-94E3-B483030B8E0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BD6D0-BEC5-764F-B8C7-8DE8867AA3DD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3A1E3F97-7D23-4746-8852-821EFA24CC48}">
      <dgm:prSet phldrT="[Text]" custT="1"/>
      <dgm:spPr/>
      <dgm:t>
        <a:bodyPr/>
        <a:lstStyle/>
        <a:p>
          <a:r>
            <a:rPr lang="en-US" sz="1200" b="1" dirty="0" smtClean="0"/>
            <a:t>Environment</a:t>
          </a:r>
          <a:endParaRPr lang="en-US" sz="1200" b="1" dirty="0"/>
        </a:p>
      </dgm:t>
    </dgm:pt>
    <dgm:pt modelId="{B82E870E-2195-4543-85C3-E408888D57E1}" type="parTrans" cxnId="{14CE7ADF-08A4-844B-B573-2913A9B20D44}">
      <dgm:prSet/>
      <dgm:spPr/>
      <dgm:t>
        <a:bodyPr/>
        <a:lstStyle/>
        <a:p>
          <a:endParaRPr lang="en-US"/>
        </a:p>
      </dgm:t>
    </dgm:pt>
    <dgm:pt modelId="{12DCDFAC-B14D-DB4B-92B4-AC4B5C8AF8B4}" type="sibTrans" cxnId="{14CE7ADF-08A4-844B-B573-2913A9B20D44}">
      <dgm:prSet/>
      <dgm:spPr/>
      <dgm:t>
        <a:bodyPr/>
        <a:lstStyle/>
        <a:p>
          <a:endParaRPr lang="en-US"/>
        </a:p>
      </dgm:t>
    </dgm:pt>
    <dgm:pt modelId="{D85209DA-2042-1A4A-A5F6-9E92E4AF151D}">
      <dgm:prSet phldrT="[Text]" custT="1"/>
      <dgm:spPr/>
      <dgm:t>
        <a:bodyPr/>
        <a:lstStyle/>
        <a:p>
          <a:r>
            <a:rPr lang="en-US" sz="1200" b="1" dirty="0" smtClean="0"/>
            <a:t>Social</a:t>
          </a:r>
          <a:endParaRPr lang="en-US" sz="1200" b="1" dirty="0"/>
        </a:p>
      </dgm:t>
    </dgm:pt>
    <dgm:pt modelId="{D40F7673-327E-7C4D-8131-EA3C4F05155D}" type="parTrans" cxnId="{7FFCDFF2-FC3A-7949-899B-98703E9EC8BD}">
      <dgm:prSet/>
      <dgm:spPr/>
      <dgm:t>
        <a:bodyPr/>
        <a:lstStyle/>
        <a:p>
          <a:endParaRPr lang="en-US"/>
        </a:p>
      </dgm:t>
    </dgm:pt>
    <dgm:pt modelId="{E07C8EA6-9FAB-5745-954A-3BEBDD8C760A}" type="sibTrans" cxnId="{7FFCDFF2-FC3A-7949-899B-98703E9EC8BD}">
      <dgm:prSet/>
      <dgm:spPr/>
      <dgm:t>
        <a:bodyPr/>
        <a:lstStyle/>
        <a:p>
          <a:endParaRPr lang="en-US"/>
        </a:p>
      </dgm:t>
    </dgm:pt>
    <dgm:pt modelId="{04DDCA9A-41AB-3B4E-8E9C-9AABA289DAAA}">
      <dgm:prSet phldrT="[Text]" custT="1"/>
      <dgm:spPr/>
      <dgm:t>
        <a:bodyPr/>
        <a:lstStyle/>
        <a:p>
          <a:r>
            <a:rPr lang="en-US" sz="1200" b="1" dirty="0" smtClean="0"/>
            <a:t>Economic</a:t>
          </a:r>
          <a:endParaRPr lang="en-US" sz="1200" b="1" dirty="0"/>
        </a:p>
      </dgm:t>
    </dgm:pt>
    <dgm:pt modelId="{53D71C48-98DF-774A-BD27-6F19A62FF431}" type="parTrans" cxnId="{4310CA34-FAC8-6E44-A8CA-1CC3287F94FF}">
      <dgm:prSet/>
      <dgm:spPr/>
      <dgm:t>
        <a:bodyPr/>
        <a:lstStyle/>
        <a:p>
          <a:endParaRPr lang="en-US"/>
        </a:p>
      </dgm:t>
    </dgm:pt>
    <dgm:pt modelId="{8EF118C3-3F58-314A-B8A3-2F4E9F6157F9}" type="sibTrans" cxnId="{4310CA34-FAC8-6E44-A8CA-1CC3287F94FF}">
      <dgm:prSet/>
      <dgm:spPr/>
      <dgm:t>
        <a:bodyPr/>
        <a:lstStyle/>
        <a:p>
          <a:endParaRPr lang="en-US"/>
        </a:p>
      </dgm:t>
    </dgm:pt>
    <dgm:pt modelId="{0CE44510-AE73-E34C-BB6F-B2CC5F89D147}">
      <dgm:prSet custT="1"/>
      <dgm:spPr/>
      <dgm:t>
        <a:bodyPr/>
        <a:lstStyle/>
        <a:p>
          <a:r>
            <a:rPr lang="en-US" sz="1200" b="1" dirty="0" smtClean="0"/>
            <a:t>Sustainability</a:t>
          </a:r>
          <a:endParaRPr lang="en-US" sz="1200" b="1" dirty="0"/>
        </a:p>
      </dgm:t>
    </dgm:pt>
    <dgm:pt modelId="{22789219-8AF2-DF42-85BD-6A89893C1B86}" type="parTrans" cxnId="{99B5A5AD-83EE-C340-B39B-1C2E02ABFDD9}">
      <dgm:prSet/>
      <dgm:spPr/>
      <dgm:t>
        <a:bodyPr/>
        <a:lstStyle/>
        <a:p>
          <a:endParaRPr lang="en-US"/>
        </a:p>
      </dgm:t>
    </dgm:pt>
    <dgm:pt modelId="{8AB8479B-274F-AF43-8333-7FD33CFB20A0}" type="sibTrans" cxnId="{99B5A5AD-83EE-C340-B39B-1C2E02ABFDD9}">
      <dgm:prSet/>
      <dgm:spPr/>
      <dgm:t>
        <a:bodyPr/>
        <a:lstStyle/>
        <a:p>
          <a:endParaRPr lang="en-US"/>
        </a:p>
      </dgm:t>
    </dgm:pt>
    <dgm:pt modelId="{9342ED77-26F5-664B-AA94-07AB42E07D68}" type="pres">
      <dgm:prSet presAssocID="{C4FBD6D0-BEC5-764F-B8C7-8DE8867AA3DD}" presName="linearFlow" presStyleCnt="0">
        <dgm:presLayoutVars>
          <dgm:dir/>
          <dgm:resizeHandles val="exact"/>
        </dgm:presLayoutVars>
      </dgm:prSet>
      <dgm:spPr/>
    </dgm:pt>
    <dgm:pt modelId="{02E9E37B-EF4D-C445-9126-A844FE84EF0F}" type="pres">
      <dgm:prSet presAssocID="{3A1E3F97-7D23-4746-8852-821EFA24CC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69FA5-D446-5748-BC4C-B3D7292E84F3}" type="pres">
      <dgm:prSet presAssocID="{12DCDFAC-B14D-DB4B-92B4-AC4B5C8AF8B4}" presName="spacerL" presStyleCnt="0"/>
      <dgm:spPr/>
    </dgm:pt>
    <dgm:pt modelId="{661BDE6C-A9B1-204D-B755-3EAC68FA23A0}" type="pres">
      <dgm:prSet presAssocID="{12DCDFAC-B14D-DB4B-92B4-AC4B5C8AF8B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D77A48E-D800-7140-A6FA-4E057BA0AB02}" type="pres">
      <dgm:prSet presAssocID="{12DCDFAC-B14D-DB4B-92B4-AC4B5C8AF8B4}" presName="spacerR" presStyleCnt="0"/>
      <dgm:spPr/>
    </dgm:pt>
    <dgm:pt modelId="{5DD6349E-FD90-264D-A31A-989C9EC6B71E}" type="pres">
      <dgm:prSet presAssocID="{D85209DA-2042-1A4A-A5F6-9E92E4AF15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8CDC8-EB18-D94C-811C-A56FFB59B384}" type="pres">
      <dgm:prSet presAssocID="{E07C8EA6-9FAB-5745-954A-3BEBDD8C760A}" presName="spacerL" presStyleCnt="0"/>
      <dgm:spPr/>
    </dgm:pt>
    <dgm:pt modelId="{8E5810E1-7401-A540-9F33-5E45863AF485}" type="pres">
      <dgm:prSet presAssocID="{E07C8EA6-9FAB-5745-954A-3BEBDD8C760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8690A16-F446-AA49-B085-E2491948F239}" type="pres">
      <dgm:prSet presAssocID="{E07C8EA6-9FAB-5745-954A-3BEBDD8C760A}" presName="spacerR" presStyleCnt="0"/>
      <dgm:spPr/>
    </dgm:pt>
    <dgm:pt modelId="{4DF5D9F2-CDAF-474B-B705-E099754DED59}" type="pres">
      <dgm:prSet presAssocID="{04DDCA9A-41AB-3B4E-8E9C-9AABA289DA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C5C18-D646-EE47-9906-6306F4BC838C}" type="pres">
      <dgm:prSet presAssocID="{8EF118C3-3F58-314A-B8A3-2F4E9F6157F9}" presName="spacerL" presStyleCnt="0"/>
      <dgm:spPr/>
    </dgm:pt>
    <dgm:pt modelId="{83A79113-71E5-E147-8A95-4142C204A055}" type="pres">
      <dgm:prSet presAssocID="{8EF118C3-3F58-314A-B8A3-2F4E9F6157F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8321478-2F03-1A4C-BC81-CDFD9EF9EE52}" type="pres">
      <dgm:prSet presAssocID="{8EF118C3-3F58-314A-B8A3-2F4E9F6157F9}" presName="spacerR" presStyleCnt="0"/>
      <dgm:spPr/>
    </dgm:pt>
    <dgm:pt modelId="{97BF816F-9698-7143-9183-053D0491762E}" type="pres">
      <dgm:prSet presAssocID="{0CE44510-AE73-E34C-BB6F-B2CC5F89D1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A1BCC-F2BF-5B42-8A19-DA8AF78F05BD}" type="presOf" srcId="{D85209DA-2042-1A4A-A5F6-9E92E4AF151D}" destId="{5DD6349E-FD90-264D-A31A-989C9EC6B71E}" srcOrd="0" destOrd="0" presId="urn:microsoft.com/office/officeart/2005/8/layout/equation1"/>
    <dgm:cxn modelId="{7FFCDFF2-FC3A-7949-899B-98703E9EC8BD}" srcId="{C4FBD6D0-BEC5-764F-B8C7-8DE8867AA3DD}" destId="{D85209DA-2042-1A4A-A5F6-9E92E4AF151D}" srcOrd="1" destOrd="0" parTransId="{D40F7673-327E-7C4D-8131-EA3C4F05155D}" sibTransId="{E07C8EA6-9FAB-5745-954A-3BEBDD8C760A}"/>
    <dgm:cxn modelId="{B120BF82-B38F-8242-A3B4-DD8C93296B44}" type="presOf" srcId="{3A1E3F97-7D23-4746-8852-821EFA24CC48}" destId="{02E9E37B-EF4D-C445-9126-A844FE84EF0F}" srcOrd="0" destOrd="0" presId="urn:microsoft.com/office/officeart/2005/8/layout/equation1"/>
    <dgm:cxn modelId="{1834875C-2EB9-1749-819D-C138D61107EE}" type="presOf" srcId="{8EF118C3-3F58-314A-B8A3-2F4E9F6157F9}" destId="{83A79113-71E5-E147-8A95-4142C204A055}" srcOrd="0" destOrd="0" presId="urn:microsoft.com/office/officeart/2005/8/layout/equation1"/>
    <dgm:cxn modelId="{5FA78320-1960-0D47-B947-49A5A5012670}" type="presOf" srcId="{04DDCA9A-41AB-3B4E-8E9C-9AABA289DAAA}" destId="{4DF5D9F2-CDAF-474B-B705-E099754DED59}" srcOrd="0" destOrd="0" presId="urn:microsoft.com/office/officeart/2005/8/layout/equation1"/>
    <dgm:cxn modelId="{0596920D-E7AC-E845-9E63-66BDA7402A5B}" type="presOf" srcId="{E07C8EA6-9FAB-5745-954A-3BEBDD8C760A}" destId="{8E5810E1-7401-A540-9F33-5E45863AF485}" srcOrd="0" destOrd="0" presId="urn:microsoft.com/office/officeart/2005/8/layout/equation1"/>
    <dgm:cxn modelId="{C27AA8B1-C167-E848-ADD2-DBA196B21EF8}" type="presOf" srcId="{12DCDFAC-B14D-DB4B-92B4-AC4B5C8AF8B4}" destId="{661BDE6C-A9B1-204D-B755-3EAC68FA23A0}" srcOrd="0" destOrd="0" presId="urn:microsoft.com/office/officeart/2005/8/layout/equation1"/>
    <dgm:cxn modelId="{99B5A5AD-83EE-C340-B39B-1C2E02ABFDD9}" srcId="{C4FBD6D0-BEC5-764F-B8C7-8DE8867AA3DD}" destId="{0CE44510-AE73-E34C-BB6F-B2CC5F89D147}" srcOrd="3" destOrd="0" parTransId="{22789219-8AF2-DF42-85BD-6A89893C1B86}" sibTransId="{8AB8479B-274F-AF43-8333-7FD33CFB20A0}"/>
    <dgm:cxn modelId="{CAC39430-3F10-0F4E-B65D-76ADCAB952D5}" type="presOf" srcId="{C4FBD6D0-BEC5-764F-B8C7-8DE8867AA3DD}" destId="{9342ED77-26F5-664B-AA94-07AB42E07D68}" srcOrd="0" destOrd="0" presId="urn:microsoft.com/office/officeart/2005/8/layout/equation1"/>
    <dgm:cxn modelId="{4310CA34-FAC8-6E44-A8CA-1CC3287F94FF}" srcId="{C4FBD6D0-BEC5-764F-B8C7-8DE8867AA3DD}" destId="{04DDCA9A-41AB-3B4E-8E9C-9AABA289DAAA}" srcOrd="2" destOrd="0" parTransId="{53D71C48-98DF-774A-BD27-6F19A62FF431}" sibTransId="{8EF118C3-3F58-314A-B8A3-2F4E9F6157F9}"/>
    <dgm:cxn modelId="{590BBE8D-738E-3343-AC84-D56E6F4969CF}" type="presOf" srcId="{0CE44510-AE73-E34C-BB6F-B2CC5F89D147}" destId="{97BF816F-9698-7143-9183-053D0491762E}" srcOrd="0" destOrd="0" presId="urn:microsoft.com/office/officeart/2005/8/layout/equation1"/>
    <dgm:cxn modelId="{14CE7ADF-08A4-844B-B573-2913A9B20D44}" srcId="{C4FBD6D0-BEC5-764F-B8C7-8DE8867AA3DD}" destId="{3A1E3F97-7D23-4746-8852-821EFA24CC48}" srcOrd="0" destOrd="0" parTransId="{B82E870E-2195-4543-85C3-E408888D57E1}" sibTransId="{12DCDFAC-B14D-DB4B-92B4-AC4B5C8AF8B4}"/>
    <dgm:cxn modelId="{FC4905AB-873A-734A-B81F-8949EAED6720}" type="presParOf" srcId="{9342ED77-26F5-664B-AA94-07AB42E07D68}" destId="{02E9E37B-EF4D-C445-9126-A844FE84EF0F}" srcOrd="0" destOrd="0" presId="urn:microsoft.com/office/officeart/2005/8/layout/equation1"/>
    <dgm:cxn modelId="{360CBA7B-1EB1-EB4C-AC16-CACA46DE1744}" type="presParOf" srcId="{9342ED77-26F5-664B-AA94-07AB42E07D68}" destId="{75169FA5-D446-5748-BC4C-B3D7292E84F3}" srcOrd="1" destOrd="0" presId="urn:microsoft.com/office/officeart/2005/8/layout/equation1"/>
    <dgm:cxn modelId="{29AC83D6-B02B-B64B-8476-417E2ACC81D2}" type="presParOf" srcId="{9342ED77-26F5-664B-AA94-07AB42E07D68}" destId="{661BDE6C-A9B1-204D-B755-3EAC68FA23A0}" srcOrd="2" destOrd="0" presId="urn:microsoft.com/office/officeart/2005/8/layout/equation1"/>
    <dgm:cxn modelId="{B82E44EE-771F-E040-89E5-212B8584B8A5}" type="presParOf" srcId="{9342ED77-26F5-664B-AA94-07AB42E07D68}" destId="{5D77A48E-D800-7140-A6FA-4E057BA0AB02}" srcOrd="3" destOrd="0" presId="urn:microsoft.com/office/officeart/2005/8/layout/equation1"/>
    <dgm:cxn modelId="{89158AF5-E98F-D34A-B42D-B2860A639154}" type="presParOf" srcId="{9342ED77-26F5-664B-AA94-07AB42E07D68}" destId="{5DD6349E-FD90-264D-A31A-989C9EC6B71E}" srcOrd="4" destOrd="0" presId="urn:microsoft.com/office/officeart/2005/8/layout/equation1"/>
    <dgm:cxn modelId="{62014409-98A1-E643-B700-BCD18A239E5F}" type="presParOf" srcId="{9342ED77-26F5-664B-AA94-07AB42E07D68}" destId="{0848CDC8-EB18-D94C-811C-A56FFB59B384}" srcOrd="5" destOrd="0" presId="urn:microsoft.com/office/officeart/2005/8/layout/equation1"/>
    <dgm:cxn modelId="{8359817C-9879-C342-88E4-7D1A8F3452A8}" type="presParOf" srcId="{9342ED77-26F5-664B-AA94-07AB42E07D68}" destId="{8E5810E1-7401-A540-9F33-5E45863AF485}" srcOrd="6" destOrd="0" presId="urn:microsoft.com/office/officeart/2005/8/layout/equation1"/>
    <dgm:cxn modelId="{4B965F32-3196-8F45-AD6A-E21992DE66A7}" type="presParOf" srcId="{9342ED77-26F5-664B-AA94-07AB42E07D68}" destId="{D8690A16-F446-AA49-B085-E2491948F239}" srcOrd="7" destOrd="0" presId="urn:microsoft.com/office/officeart/2005/8/layout/equation1"/>
    <dgm:cxn modelId="{FCF9E255-A0C8-A242-AF0E-147F041E60DC}" type="presParOf" srcId="{9342ED77-26F5-664B-AA94-07AB42E07D68}" destId="{4DF5D9F2-CDAF-474B-B705-E099754DED59}" srcOrd="8" destOrd="0" presId="urn:microsoft.com/office/officeart/2005/8/layout/equation1"/>
    <dgm:cxn modelId="{C8C2CB73-094B-0F40-A254-CB37E0127FAE}" type="presParOf" srcId="{9342ED77-26F5-664B-AA94-07AB42E07D68}" destId="{6B4C5C18-D646-EE47-9906-6306F4BC838C}" srcOrd="9" destOrd="0" presId="urn:microsoft.com/office/officeart/2005/8/layout/equation1"/>
    <dgm:cxn modelId="{2B3089BE-27F0-A34A-9D49-B6030280AE31}" type="presParOf" srcId="{9342ED77-26F5-664B-AA94-07AB42E07D68}" destId="{83A79113-71E5-E147-8A95-4142C204A055}" srcOrd="10" destOrd="0" presId="urn:microsoft.com/office/officeart/2005/8/layout/equation1"/>
    <dgm:cxn modelId="{A38F1B63-F9A4-C34C-8E79-779E0C53C985}" type="presParOf" srcId="{9342ED77-26F5-664B-AA94-07AB42E07D68}" destId="{58321478-2F03-1A4C-BC81-CDFD9EF9EE52}" srcOrd="11" destOrd="0" presId="urn:microsoft.com/office/officeart/2005/8/layout/equation1"/>
    <dgm:cxn modelId="{DA8D5D78-7855-424C-9C4D-F31D12BBD9DA}" type="presParOf" srcId="{9342ED77-26F5-664B-AA94-07AB42E07D68}" destId="{97BF816F-9698-7143-9183-053D0491762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FD410-D8AF-41C0-B2BA-C38F20D301A1}">
      <dsp:nvSpPr>
        <dsp:cNvPr id="0" name=""/>
        <dsp:cNvSpPr/>
      </dsp:nvSpPr>
      <dsp:spPr>
        <a:xfrm>
          <a:off x="3238023" y="218985"/>
          <a:ext cx="1120338" cy="112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Institutional Barriers</a:t>
          </a:r>
          <a:endParaRPr lang="en-US" sz="1400" b="1" kern="1200" dirty="0"/>
        </a:p>
      </dsp:txBody>
      <dsp:txXfrm>
        <a:off x="3238023" y="218985"/>
        <a:ext cx="1120338" cy="1120338"/>
      </dsp:txXfrm>
    </dsp:sp>
    <dsp:sp modelId="{AAB0DF85-BB1C-4717-A0F8-5E8E57681A13}">
      <dsp:nvSpPr>
        <dsp:cNvPr id="0" name=""/>
        <dsp:cNvSpPr/>
      </dsp:nvSpPr>
      <dsp:spPr>
        <a:xfrm>
          <a:off x="1532933" y="-1075"/>
          <a:ext cx="2647577" cy="2647577"/>
        </a:xfrm>
        <a:prstGeom prst="circularArrow">
          <a:avLst>
            <a:gd name="adj1" fmla="val 8252"/>
            <a:gd name="adj2" fmla="val 576380"/>
            <a:gd name="adj3" fmla="val 2962651"/>
            <a:gd name="adj4" fmla="val 52529"/>
            <a:gd name="adj5" fmla="val 9627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34517-D536-4477-BA3F-D4AFDBBB8C5F}">
      <dsp:nvSpPr>
        <dsp:cNvPr id="0" name=""/>
        <dsp:cNvSpPr/>
      </dsp:nvSpPr>
      <dsp:spPr>
        <a:xfrm>
          <a:off x="2296552" y="1849660"/>
          <a:ext cx="1120338" cy="112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Financial Barriers</a:t>
          </a:r>
          <a:endParaRPr lang="en-US" sz="1400" b="1" kern="1200" dirty="0"/>
        </a:p>
      </dsp:txBody>
      <dsp:txXfrm>
        <a:off x="2296552" y="1849660"/>
        <a:ext cx="1120338" cy="1120338"/>
      </dsp:txXfrm>
    </dsp:sp>
    <dsp:sp modelId="{F89257B5-B398-4468-B9EF-50B1C473FB0E}">
      <dsp:nvSpPr>
        <dsp:cNvPr id="0" name=""/>
        <dsp:cNvSpPr/>
      </dsp:nvSpPr>
      <dsp:spPr>
        <a:xfrm>
          <a:off x="1532933" y="-1075"/>
          <a:ext cx="2647577" cy="2647577"/>
        </a:xfrm>
        <a:prstGeom prst="circularArrow">
          <a:avLst>
            <a:gd name="adj1" fmla="val 8252"/>
            <a:gd name="adj2" fmla="val 576380"/>
            <a:gd name="adj3" fmla="val 10171091"/>
            <a:gd name="adj4" fmla="val 7260969"/>
            <a:gd name="adj5" fmla="val 9627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E5DD6-840E-4643-ACC9-7B4FFA946021}">
      <dsp:nvSpPr>
        <dsp:cNvPr id="0" name=""/>
        <dsp:cNvSpPr/>
      </dsp:nvSpPr>
      <dsp:spPr>
        <a:xfrm>
          <a:off x="1197214" y="218985"/>
          <a:ext cx="1436072" cy="112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Technological Barriers </a:t>
          </a:r>
          <a:endParaRPr lang="en-US" sz="1400" b="1" kern="1200" dirty="0"/>
        </a:p>
      </dsp:txBody>
      <dsp:txXfrm>
        <a:off x="1197214" y="218985"/>
        <a:ext cx="1436072" cy="1120338"/>
      </dsp:txXfrm>
    </dsp:sp>
    <dsp:sp modelId="{7D0DEF5D-EFF6-494C-94E3-B483030B8E09}">
      <dsp:nvSpPr>
        <dsp:cNvPr id="0" name=""/>
        <dsp:cNvSpPr/>
      </dsp:nvSpPr>
      <dsp:spPr>
        <a:xfrm>
          <a:off x="1532933" y="-1075"/>
          <a:ext cx="2647577" cy="2647577"/>
        </a:xfrm>
        <a:prstGeom prst="circularArrow">
          <a:avLst>
            <a:gd name="adj1" fmla="val 8252"/>
            <a:gd name="adj2" fmla="val 576380"/>
            <a:gd name="adj3" fmla="val 16855596"/>
            <a:gd name="adj4" fmla="val 15488369"/>
            <a:gd name="adj5" fmla="val 9627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9E37B-EF4D-C445-9126-A844FE84EF0F}">
      <dsp:nvSpPr>
        <dsp:cNvPr id="0" name=""/>
        <dsp:cNvSpPr/>
      </dsp:nvSpPr>
      <dsp:spPr>
        <a:xfrm>
          <a:off x="4531" y="522646"/>
          <a:ext cx="1258962" cy="1258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Environment</a:t>
          </a:r>
          <a:endParaRPr lang="en-US" sz="1200" b="1" kern="1200" dirty="0"/>
        </a:p>
      </dsp:txBody>
      <dsp:txXfrm>
        <a:off x="188902" y="707017"/>
        <a:ext cx="890220" cy="890220"/>
      </dsp:txXfrm>
    </dsp:sp>
    <dsp:sp modelId="{661BDE6C-A9B1-204D-B755-3EAC68FA23A0}">
      <dsp:nvSpPr>
        <dsp:cNvPr id="0" name=""/>
        <dsp:cNvSpPr/>
      </dsp:nvSpPr>
      <dsp:spPr>
        <a:xfrm>
          <a:off x="1365721" y="787028"/>
          <a:ext cx="730198" cy="730198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62509" y="1066256"/>
        <a:ext cx="536622" cy="171742"/>
      </dsp:txXfrm>
    </dsp:sp>
    <dsp:sp modelId="{5DD6349E-FD90-264D-A31A-989C9EC6B71E}">
      <dsp:nvSpPr>
        <dsp:cNvPr id="0" name=""/>
        <dsp:cNvSpPr/>
      </dsp:nvSpPr>
      <dsp:spPr>
        <a:xfrm>
          <a:off x="2198147" y="522646"/>
          <a:ext cx="1258962" cy="1258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Social</a:t>
          </a:r>
          <a:endParaRPr lang="en-US" sz="1200" b="1" kern="1200" dirty="0"/>
        </a:p>
      </dsp:txBody>
      <dsp:txXfrm>
        <a:off x="2382518" y="707017"/>
        <a:ext cx="890220" cy="890220"/>
      </dsp:txXfrm>
    </dsp:sp>
    <dsp:sp modelId="{8E5810E1-7401-A540-9F33-5E45863AF485}">
      <dsp:nvSpPr>
        <dsp:cNvPr id="0" name=""/>
        <dsp:cNvSpPr/>
      </dsp:nvSpPr>
      <dsp:spPr>
        <a:xfrm>
          <a:off x="3559336" y="787028"/>
          <a:ext cx="730198" cy="730198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56124" y="1066256"/>
        <a:ext cx="536622" cy="171742"/>
      </dsp:txXfrm>
    </dsp:sp>
    <dsp:sp modelId="{4DF5D9F2-CDAF-474B-B705-E099754DED59}">
      <dsp:nvSpPr>
        <dsp:cNvPr id="0" name=""/>
        <dsp:cNvSpPr/>
      </dsp:nvSpPr>
      <dsp:spPr>
        <a:xfrm>
          <a:off x="4391762" y="522646"/>
          <a:ext cx="1258962" cy="1258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Economic</a:t>
          </a:r>
          <a:endParaRPr lang="en-US" sz="1200" b="1" kern="1200" dirty="0"/>
        </a:p>
      </dsp:txBody>
      <dsp:txXfrm>
        <a:off x="4576133" y="707017"/>
        <a:ext cx="890220" cy="890220"/>
      </dsp:txXfrm>
    </dsp:sp>
    <dsp:sp modelId="{83A79113-71E5-E147-8A95-4142C204A055}">
      <dsp:nvSpPr>
        <dsp:cNvPr id="0" name=""/>
        <dsp:cNvSpPr/>
      </dsp:nvSpPr>
      <dsp:spPr>
        <a:xfrm>
          <a:off x="5752952" y="787028"/>
          <a:ext cx="730198" cy="730198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849740" y="937449"/>
        <a:ext cx="536622" cy="429356"/>
      </dsp:txXfrm>
    </dsp:sp>
    <dsp:sp modelId="{97BF816F-9698-7143-9183-053D0491762E}">
      <dsp:nvSpPr>
        <dsp:cNvPr id="0" name=""/>
        <dsp:cNvSpPr/>
      </dsp:nvSpPr>
      <dsp:spPr>
        <a:xfrm>
          <a:off x="6585378" y="522646"/>
          <a:ext cx="1258962" cy="1258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Sustainability</a:t>
          </a:r>
          <a:endParaRPr lang="en-US" sz="1200" b="1" kern="1200" dirty="0"/>
        </a:p>
      </dsp:txBody>
      <dsp:txXfrm>
        <a:off x="6769749" y="707017"/>
        <a:ext cx="890220" cy="89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4479-5C80-4F04-A6A6-A73D5734A88D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0F90-1AE8-44D9-9BCD-EE9D39B365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3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89205-1588-4090-889F-6B76FAD9D28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0F90-1AE8-44D9-9BCD-EE9D39B365B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93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064AB9-0C36-483C-8F40-B0747F77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A7DDB6-62CD-45C1-8C1E-FB95B81BD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E0940A-923A-46E8-81ED-D7C26B74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059189-3A22-4C2D-A899-BF45923F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246044-E62A-43D2-9448-798A186F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12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06AE35-A3EA-46E4-95D5-5C29195C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08FBF2-427E-4F94-B7E1-65C4A40E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817338-A975-4A54-924B-D861D248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605CAB-63A8-4427-B2C5-C451C308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E2E869-CACC-4AC8-9CA3-713B3216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21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379977-9ED8-46DD-ABF8-AB944F0A4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7A07B5-1712-4055-A785-626B8D6A4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617EA9-B216-439B-B9F5-72433EE1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43897B-A15E-485E-B8CD-835CFF04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530F2D-519C-409A-8F25-7AF788E1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1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3616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2372883"/>
            <a:ext cx="12192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58" y="5253203"/>
            <a:ext cx="2266951" cy="12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0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3616"/>
          </a:xfrm>
          <a:prstGeom prst="rect">
            <a:avLst/>
          </a:prstGeom>
        </p:spPr>
      </p:pic>
      <p:sp>
        <p:nvSpPr>
          <p:cNvPr id="9" name="スライド番号プレースホルダー 5"/>
          <p:cNvSpPr txBox="1">
            <a:spLocks/>
          </p:cNvSpPr>
          <p:nvPr userDrawn="1"/>
        </p:nvSpPr>
        <p:spPr>
          <a:xfrm>
            <a:off x="11472597" y="6383448"/>
            <a:ext cx="589856" cy="365125"/>
          </a:xfrm>
          <a:prstGeom prst="rect">
            <a:avLst/>
          </a:prstGeom>
        </p:spPr>
        <p:txBody>
          <a:bodyPr anchor="t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bg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2D505-A33E-4C6C-8BE1-D5F3423A3E0A}" type="slidenum">
              <a:rPr lang="ja-JP" altLang="en-US" sz="1600" smtClean="0">
                <a:solidFill>
                  <a:prstClr val="white"/>
                </a:solidFill>
              </a:rPr>
              <a:pPr/>
              <a:t>‹#›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472597" y="118491"/>
            <a:ext cx="589856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bg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</a:lstStyle>
          <a:p>
            <a:fld id="{1E12D505-A33E-4C6C-8BE1-D5F3423A3E0A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2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C54FF7-A12D-413D-9E7A-EB321043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8A9408-0A26-4CB4-96A5-A6EB242A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CA3D61-5847-484E-B124-8F8DF750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C62D-C8EB-4D84-83B3-E413530D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37396D-8EDE-4654-A750-77205CDA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55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5634D-7CE6-4A0B-9EF1-FB879443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707A62-1B79-40EC-B2B6-555D2CEEE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9EE7BB-C8D2-4223-ADCB-3A351E6E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59DD78-5FD9-4E1A-964A-EB62D632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D3E9F6-D474-46E4-9F4B-E951CB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37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02335-413C-47F1-9558-9849BE79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2634ED-0EB9-401A-95E4-92A1AE0CC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775AB4-E153-47ED-9DC3-F4208495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7D07D4-2446-4875-9467-F493E24F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8D8197-63D9-4EF4-8153-323AD114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003646-CE4D-4F7D-95A1-C22D258D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2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69247-1DB1-41B1-A75D-F7D9B76A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FE1853-BC43-429E-9E46-B5870C1E0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F8C82A-3B10-4395-9FF2-94ADDECA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A5BC16-859D-4806-AF10-8C81084CD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ACD75-58A1-4BE2-8A5E-D7F2493C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BB6C51-5829-49CC-8E36-EABAED54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057BB3-3FAD-412C-A95C-B6A74CE1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8A0F7D-E22C-4B13-91BC-31F618E5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17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DE191-00B7-4E90-BBF8-26443A98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6EE34A3-FA9C-4E6F-AC5B-BCFFC589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6CD80F-CC75-46C2-8755-C7A043D5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D95105-8708-4785-A756-9613E1C3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47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2349A6-C6F9-4527-A98D-6DEB5923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C39F9A-8DE7-4654-9AC3-0B2F72DC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94819D-F4D9-4F16-B423-21F625E1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7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BF1EF-F0B9-400E-A04B-BB225C0E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4DD79-0FA3-4A30-A298-4574AC80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BA7C05-EB53-42E6-B352-7FB14CF07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26E5D7-8599-46D3-AC6E-5542503D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FB777F-C8E0-451A-8597-FCE43586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07E0F4-5CE9-4A2A-9843-2F177B2F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11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7051EF-F424-47CE-8AEC-A12A28F6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A84C48-11DD-4672-A2EB-DE7E1DC22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2ABFBB-57E9-4A93-8F3A-677261A99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AEB602-D19C-4936-8347-63150F84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253FF7-21D1-4358-AC2B-96B7BFFD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C98A17-33C8-4E70-9C07-C3016786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2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4600F7-C109-400A-AE79-91EA0D78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C1692C-2AC8-4BDF-960D-ED574AEB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33DA98-0EA5-4817-8149-E6B13D7F4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1425-0F62-4986-B3C3-BFE97FAD7864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342F93-43A9-465F-AA98-67AC470B4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7C31F-5FD8-4F33-99BE-62AA6211D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68C2-15B1-4DA9-87D4-4A8A2B88E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6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903888" y="719906"/>
            <a:ext cx="10068911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kumimoji="1" sz="4800" kern="1200">
                <a:solidFill>
                  <a:srgbClr val="5B834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Aligning City Climate Plans with </a:t>
            </a: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 in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and the United Kingdom </a:t>
            </a:r>
            <a:endParaRPr lang="en-US" altLang="ja-JP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endParaRPr lang="en-US" altLang="ja-JP" sz="3200" dirty="0">
              <a:solidFill>
                <a:schemeClr val="tx1"/>
              </a:solidFill>
              <a:latin typeface="Segoe UI Semibold" panose="020B0702040204020203" pitchFamily="34" charset="0"/>
              <a:ea typeface="HGPｺﾞｼｯｸM" panose="020B0600000000000000" pitchFamily="50" charset="-128"/>
            </a:endParaRPr>
          </a:p>
          <a:p>
            <a:pPr algn="ctr"/>
            <a:endParaRPr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88" y="1780934"/>
            <a:ext cx="6831726" cy="4714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65616" y="2706669"/>
            <a:ext cx="39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Eric Zusman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 Governance Centre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5616" y="3515558"/>
            <a:ext cx="403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ZeroCarbon</a:t>
            </a:r>
            <a:r>
              <a:rPr lang="en-GB" b="1" dirty="0"/>
              <a:t> x Digital: Urban </a:t>
            </a:r>
            <a:r>
              <a:rPr lang="en-GB" b="1" dirty="0" err="1"/>
              <a:t>Decarbonization</a:t>
            </a:r>
            <a:r>
              <a:rPr lang="en-GB" b="1" dirty="0"/>
              <a:t> in the </a:t>
            </a:r>
            <a:r>
              <a:rPr lang="en-GB" b="1" dirty="0" smtClean="0"/>
              <a:t>Post-Covid-19 </a:t>
            </a:r>
            <a:r>
              <a:rPr lang="en-GB" b="1" dirty="0"/>
              <a:t>era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45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628" y="691795"/>
            <a:ext cx="8977745" cy="55570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42507" y="926630"/>
            <a:ext cx="7323513" cy="4948045"/>
          </a:xfrm>
          <a:custGeom>
            <a:avLst/>
            <a:gdLst>
              <a:gd name="connsiteX0" fmla="*/ 0 w 1886990"/>
              <a:gd name="connsiteY0" fmla="*/ 1438102 h 1438102"/>
              <a:gd name="connsiteX1" fmla="*/ 507077 w 1886990"/>
              <a:gd name="connsiteY1" fmla="*/ 615142 h 1438102"/>
              <a:gd name="connsiteX2" fmla="*/ 1886990 w 1886990"/>
              <a:gd name="connsiteY2" fmla="*/ 0 h 1438102"/>
              <a:gd name="connsiteX3" fmla="*/ 1886990 w 1886990"/>
              <a:gd name="connsiteY3" fmla="*/ 0 h 143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990" h="1438102">
                <a:moveTo>
                  <a:pt x="0" y="1438102"/>
                </a:moveTo>
                <a:cubicBezTo>
                  <a:pt x="96289" y="1146464"/>
                  <a:pt x="192579" y="854826"/>
                  <a:pt x="507077" y="615142"/>
                </a:cubicBezTo>
                <a:cubicBezTo>
                  <a:pt x="821575" y="375458"/>
                  <a:pt x="1886990" y="0"/>
                  <a:pt x="1886990" y="0"/>
                </a:cubicBezTo>
                <a:lnTo>
                  <a:pt x="1886990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25636" y="4167267"/>
            <a:ext cx="7797338" cy="1707408"/>
          </a:xfrm>
          <a:custGeom>
            <a:avLst/>
            <a:gdLst>
              <a:gd name="connsiteX0" fmla="*/ 0 w 1886990"/>
              <a:gd name="connsiteY0" fmla="*/ 1438102 h 1438102"/>
              <a:gd name="connsiteX1" fmla="*/ 507077 w 1886990"/>
              <a:gd name="connsiteY1" fmla="*/ 615142 h 1438102"/>
              <a:gd name="connsiteX2" fmla="*/ 1886990 w 1886990"/>
              <a:gd name="connsiteY2" fmla="*/ 0 h 1438102"/>
              <a:gd name="connsiteX3" fmla="*/ 1886990 w 1886990"/>
              <a:gd name="connsiteY3" fmla="*/ 0 h 143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990" h="1438102">
                <a:moveTo>
                  <a:pt x="0" y="1438102"/>
                </a:moveTo>
                <a:cubicBezTo>
                  <a:pt x="96289" y="1146464"/>
                  <a:pt x="192579" y="854826"/>
                  <a:pt x="507077" y="615142"/>
                </a:cubicBezTo>
                <a:cubicBezTo>
                  <a:pt x="821575" y="375458"/>
                  <a:pt x="1886990" y="0"/>
                  <a:pt x="1886990" y="0"/>
                </a:cubicBezTo>
                <a:lnTo>
                  <a:pt x="1886990" y="0"/>
                </a:lnTo>
              </a:path>
            </a:pathLst>
          </a:cu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057" y="1957408"/>
            <a:ext cx="307571" cy="3025833"/>
          </a:xfrm>
          <a:prstGeom prst="rect">
            <a:avLst/>
          </a:prstGeom>
        </p:spPr>
        <p:txBody>
          <a:bodyPr vert="vert270" wrap="square" lIns="91440" tIns="45720" rIns="91440" bIns="45720" rtlCol="0" anchor="ctr">
            <a:noAutofit/>
          </a:bodyPr>
          <a:lstStyle/>
          <a:p>
            <a:pPr algn="ctr"/>
            <a:r>
              <a:rPr lang="en-US" sz="2000" b="1" dirty="0" smtClean="0"/>
              <a:t>Environmental Stress </a:t>
            </a:r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3930439" y="1542044"/>
          <a:ext cx="5555577" cy="29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Lightning Bolt 16"/>
          <p:cNvSpPr/>
          <p:nvPr/>
        </p:nvSpPr>
        <p:spPr>
          <a:xfrm>
            <a:off x="3269577" y="1349186"/>
            <a:ext cx="1704109" cy="183019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66905" y="1549880"/>
            <a:ext cx="2527069" cy="5818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Exogenous shock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13076" y="3668110"/>
            <a:ext cx="230176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Sustainable and Resilient Path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8227877" y="370536"/>
            <a:ext cx="263982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Business as Usual Path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15862" y="6442841"/>
            <a:ext cx="2795752" cy="2285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en-US" sz="2000" b="1" dirty="0" smtClean="0"/>
              <a:t>Time/Development</a:t>
            </a:r>
          </a:p>
        </p:txBody>
      </p:sp>
    </p:spTree>
    <p:extLst>
      <p:ext uri="{BB962C8B-B14F-4D97-AF65-F5344CB8AC3E}">
        <p14:creationId xmlns:p14="http://schemas.microsoft.com/office/powerpoint/2010/main" val="36115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9-06-27 at 14.35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3975"/>
          <a:stretch>
            <a:fillRect/>
          </a:stretch>
        </p:blipFill>
        <p:spPr>
          <a:xfrm>
            <a:off x="2351584" y="3068960"/>
            <a:ext cx="4643984" cy="2700046"/>
          </a:xfr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2567608" y="980728"/>
          <a:ext cx="78488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6855" y="454059"/>
            <a:ext cx="9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Case of Kyoto: Sustainability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Nexus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2144" y="3283785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98 Actions +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36 Policies +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19 Directions +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___________________</a:t>
            </a:r>
          </a:p>
          <a:p>
            <a:endParaRPr lang="en-US" b="1" i="1" dirty="0">
              <a:solidFill>
                <a:srgbClr val="0000FF"/>
              </a:solidFill>
            </a:endParaRPr>
          </a:p>
          <a:p>
            <a:r>
              <a:rPr lang="en-US" b="1" i="1" dirty="0">
                <a:solidFill>
                  <a:srgbClr val="0000FF"/>
                </a:solidFill>
              </a:rPr>
              <a:t>6 Visions for Low Carbon Society</a:t>
            </a:r>
          </a:p>
        </p:txBody>
      </p:sp>
    </p:spTree>
    <p:extLst>
      <p:ext uri="{BB962C8B-B14F-4D97-AF65-F5344CB8AC3E}">
        <p14:creationId xmlns:p14="http://schemas.microsoft.com/office/powerpoint/2010/main" val="36996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8" descr="Screen Shot 2019-07-04 at 1.46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078" r="53644" b="10280"/>
          <a:stretch/>
        </p:blipFill>
        <p:spPr>
          <a:xfrm>
            <a:off x="303956" y="1261241"/>
            <a:ext cx="5413672" cy="5231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5" descr="Screen Shot 2019-07-04 at 1.43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3105" r="50786" b="5557"/>
          <a:stretch/>
        </p:blipFill>
        <p:spPr>
          <a:xfrm>
            <a:off x="5717628" y="1261242"/>
            <a:ext cx="5759668" cy="5231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32313" y="1261241"/>
            <a:ext cx="536090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Multilevel Governance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693" y="669300"/>
            <a:ext cx="4899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Case of Kyoto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2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Case of Kyoto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213342"/>
              </p:ext>
            </p:extLst>
          </p:nvPr>
        </p:nvGraphicFramePr>
        <p:xfrm>
          <a:off x="1145628" y="1124607"/>
          <a:ext cx="10384219" cy="504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7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Findings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315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GB" sz="2000" b="1" dirty="0" smtClean="0"/>
              <a:t>UK </a:t>
            </a:r>
            <a:r>
              <a:rPr lang="en-GB" sz="2000" b="1" dirty="0"/>
              <a:t>local authorities are legally obligated to “contribute to the mitigation of, and adaptation to, climate </a:t>
            </a:r>
            <a:r>
              <a:rPr lang="en-GB" sz="2000" b="1" dirty="0" smtClean="0"/>
              <a:t>change”</a:t>
            </a:r>
            <a:endParaRPr lang="en-GB" sz="2000" b="1" dirty="0"/>
          </a:p>
          <a:p>
            <a:pPr lvl="0"/>
            <a:endParaRPr lang="en-GB" sz="2000" b="1" dirty="0" smtClean="0"/>
          </a:p>
          <a:p>
            <a:pPr lvl="0"/>
            <a:r>
              <a:rPr lang="en-GB" sz="2000" b="1" dirty="0" smtClean="0"/>
              <a:t>However limited </a:t>
            </a:r>
            <a:r>
              <a:rPr lang="en-GB" sz="2000" b="1" dirty="0"/>
              <a:t>and mostly indirect links to sustainable </a:t>
            </a:r>
            <a:r>
              <a:rPr lang="en-GB" sz="2000" b="1" dirty="0" smtClean="0"/>
              <a:t>development.</a:t>
            </a:r>
          </a:p>
          <a:p>
            <a:pPr lvl="0"/>
            <a:endParaRPr lang="en-GB" sz="2000" b="1" dirty="0" smtClean="0"/>
          </a:p>
          <a:p>
            <a:pPr lvl="0"/>
            <a:r>
              <a:rPr lang="en-GB" sz="2000" b="1" dirty="0" smtClean="0"/>
              <a:t>Compared </a:t>
            </a:r>
            <a:r>
              <a:rPr lang="en-GB" sz="2000" b="1" dirty="0"/>
              <a:t>to the UK, Japanese cities are </a:t>
            </a:r>
            <a:r>
              <a:rPr lang="en-GB" sz="2000" b="1" dirty="0" smtClean="0"/>
              <a:t>more aware of </a:t>
            </a:r>
            <a:r>
              <a:rPr lang="en-GB" sz="2000" b="1" dirty="0"/>
              <a:t>climate-sustainable development links </a:t>
            </a:r>
            <a:endParaRPr lang="en-GB" sz="2000" b="1" dirty="0" smtClean="0"/>
          </a:p>
          <a:p>
            <a:pPr lvl="0"/>
            <a:endParaRPr lang="en-GB" sz="2000" b="1" dirty="0"/>
          </a:p>
          <a:p>
            <a:pPr lvl="0"/>
            <a:r>
              <a:rPr lang="en-GB" sz="2000" b="1" dirty="0"/>
              <a:t>B</a:t>
            </a:r>
            <a:r>
              <a:rPr lang="en-GB" sz="2000" b="1" dirty="0" smtClean="0"/>
              <a:t>ut </a:t>
            </a:r>
            <a:r>
              <a:rPr lang="en-GB" sz="2000" b="1" dirty="0"/>
              <a:t>a systematic effort to build coherence between climate plans and the SDGs tends to be lacking in Japan as well. </a:t>
            </a:r>
          </a:p>
          <a:p>
            <a:pPr lvl="0"/>
            <a:endParaRPr lang="en-GB" sz="2000" b="1" dirty="0" smtClean="0"/>
          </a:p>
          <a:p>
            <a:pPr lvl="0"/>
            <a:r>
              <a:rPr lang="en-GB" sz="2000" b="1" dirty="0" smtClean="0"/>
              <a:t>Part </a:t>
            </a:r>
            <a:r>
              <a:rPr lang="en-GB" sz="2000" b="1" dirty="0"/>
              <a:t>of the challenge may be that interagency coordination and stakeholder engagement mechanisms within the city and multi-level governance beyond it need to be </a:t>
            </a:r>
            <a:r>
              <a:rPr lang="en-GB" sz="2000" b="1" dirty="0" smtClean="0"/>
              <a:t>strengthened.</a:t>
            </a:r>
          </a:p>
          <a:p>
            <a:pPr lvl="0"/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40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white"/>
                </a:solidFill>
              </a:rPr>
              <a:pPr/>
              <a:t>2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253135-F443-441B-BB1E-CCD4D40B7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17"/>
          <a:stretch/>
        </p:blipFill>
        <p:spPr>
          <a:xfrm>
            <a:off x="6209071" y="483616"/>
            <a:ext cx="5982929" cy="6374384"/>
          </a:xfrm>
          <a:prstGeom prst="rect">
            <a:avLst/>
          </a:prstGeom>
        </p:spPr>
      </p:pic>
      <p:sp>
        <p:nvSpPr>
          <p:cNvPr id="5" name="AutoShape 2" descr="Image result for Bali COP 13"/>
          <p:cNvSpPr>
            <a:spLocks noChangeAspect="1" noChangeArrowheads="1"/>
          </p:cNvSpPr>
          <p:nvPr/>
        </p:nvSpPr>
        <p:spPr bwMode="auto">
          <a:xfrm>
            <a:off x="174957" y="-144463"/>
            <a:ext cx="28541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3616"/>
            <a:ext cx="6209071" cy="6374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374" y="4896464"/>
            <a:ext cx="11012223" cy="1077218"/>
          </a:xfrm>
          <a:prstGeom prst="rect">
            <a:avLst/>
          </a:prstGeom>
          <a:solidFill>
            <a:schemeClr val="dk1">
              <a:alpha val="4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M</a:t>
            </a:r>
            <a:r>
              <a:rPr lang="en-GB" sz="3200" b="1" dirty="0" smtClean="0"/>
              <a:t>ore than 10 years ago a re-orientation of climate change negotiations led to greater focus on cities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333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992E233C-B69F-44BE-ADFE-6DBF6656C612}"/>
              </a:ext>
            </a:extLst>
          </p:cNvPr>
          <p:cNvSpPr/>
          <p:nvPr/>
        </p:nvSpPr>
        <p:spPr>
          <a:xfrm>
            <a:off x="4183916" y="2745746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white"/>
                </a:solidFill>
              </a:rPr>
              <a:pPr/>
              <a:t>3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" name="タイトル プレースホルダー 1">
            <a:extLst>
              <a:ext uri="{FF2B5EF4-FFF2-40B4-BE49-F238E27FC236}">
                <a16:creationId xmlns:a16="http://schemas.microsoft.com/office/drawing/2014/main" id="{4B6C7432-C282-4930-9B9F-F3833F6453AF}"/>
              </a:ext>
            </a:extLst>
          </p:cNvPr>
          <p:cNvSpPr txBox="1">
            <a:spLocks/>
          </p:cNvSpPr>
          <p:nvPr/>
        </p:nvSpPr>
        <p:spPr>
          <a:xfrm>
            <a:off x="690896" y="544945"/>
            <a:ext cx="108102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0" kern="1200" baseline="0">
                <a:solidFill>
                  <a:srgbClr val="418438"/>
                </a:solidFill>
                <a:latin typeface="Segoe UI Semibold" panose="020B0702040204020203" pitchFamily="34" charset="0"/>
                <a:ea typeface="HGPｺﾞｼｯｸM" panose="020B0600000000000000" pitchFamily="50" charset="-128"/>
                <a:cs typeface="+mj-cs"/>
              </a:defRPr>
            </a:lvl1pPr>
          </a:lstStyle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Cities are also featured in the SDGs</a:t>
            </a:r>
            <a:endParaRPr lang="ja-JP" altLang="en-US" sz="2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69430AD-48D3-44AA-98A8-2987020868C9}"/>
              </a:ext>
            </a:extLst>
          </p:cNvPr>
          <p:cNvSpPr/>
          <p:nvPr/>
        </p:nvSpPr>
        <p:spPr>
          <a:xfrm>
            <a:off x="265102" y="1367904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ACF011-3D04-49E0-987F-E00118BF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3" y="1361345"/>
            <a:ext cx="1071562" cy="1071562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1B5D55E-E4F8-4CC8-8FFC-458894979044}"/>
              </a:ext>
            </a:extLst>
          </p:cNvPr>
          <p:cNvSpPr/>
          <p:nvPr/>
        </p:nvSpPr>
        <p:spPr>
          <a:xfrm>
            <a:off x="4183916" y="1367904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66BD8ED-F9F9-4A7B-AAA8-F0894242B0A5}"/>
              </a:ext>
            </a:extLst>
          </p:cNvPr>
          <p:cNvSpPr/>
          <p:nvPr/>
        </p:nvSpPr>
        <p:spPr>
          <a:xfrm>
            <a:off x="8102730" y="1378614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413112-B5C2-4ABA-A6C4-A6C71E034A3B}"/>
              </a:ext>
            </a:extLst>
          </p:cNvPr>
          <p:cNvSpPr/>
          <p:nvPr/>
        </p:nvSpPr>
        <p:spPr>
          <a:xfrm>
            <a:off x="1695196" y="1591229"/>
            <a:ext cx="218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11.1 Housing and slum upgrading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109DFDE-3416-45EA-BD4D-25D7A104E2EF}"/>
              </a:ext>
            </a:extLst>
          </p:cNvPr>
          <p:cNvSpPr/>
          <p:nvPr/>
        </p:nvSpPr>
        <p:spPr>
          <a:xfrm>
            <a:off x="5754735" y="1497408"/>
            <a:ext cx="2183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Accessible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transport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system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AFFDF86-9C34-4BF3-9DBD-BD3797E72E7D}"/>
              </a:ext>
            </a:extLst>
          </p:cNvPr>
          <p:cNvSpPr/>
          <p:nvPr/>
        </p:nvSpPr>
        <p:spPr>
          <a:xfrm>
            <a:off x="9635463" y="1497408"/>
            <a:ext cx="2183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3 Participatory and inclusive urbanization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33A07C-8710-4040-BEC5-91BB335A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93" y="1361345"/>
            <a:ext cx="1071562" cy="107156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8CEEED-3EC1-42EF-AE40-563A15CE4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3" y="1374411"/>
            <a:ext cx="1071562" cy="1071562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4F4E936-EC2C-441F-ADFE-4A98CE5B92D5}"/>
              </a:ext>
            </a:extLst>
          </p:cNvPr>
          <p:cNvSpPr/>
          <p:nvPr/>
        </p:nvSpPr>
        <p:spPr>
          <a:xfrm>
            <a:off x="265102" y="2745746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8DB75995-63CB-4DCB-AE3A-FD85D4A0C2CC}"/>
              </a:ext>
            </a:extLst>
          </p:cNvPr>
          <p:cNvSpPr/>
          <p:nvPr/>
        </p:nvSpPr>
        <p:spPr>
          <a:xfrm>
            <a:off x="8102730" y="2756456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3F13192-1A55-4AE2-9899-9B0D9B5483F6}"/>
              </a:ext>
            </a:extLst>
          </p:cNvPr>
          <p:cNvSpPr/>
          <p:nvPr/>
        </p:nvSpPr>
        <p:spPr>
          <a:xfrm>
            <a:off x="1695196" y="2829025"/>
            <a:ext cx="2183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World’s cultural and natural heritage protection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9E7ECB-C17B-4032-A2E0-CE71420C2A77}"/>
              </a:ext>
            </a:extLst>
          </p:cNvPr>
          <p:cNvSpPr/>
          <p:nvPr/>
        </p:nvSpPr>
        <p:spPr>
          <a:xfrm>
            <a:off x="5575853" y="2811903"/>
            <a:ext cx="2446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Protection of the poor and people in vulnerable situation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A0779E6-4758-4022-A9E5-C4F604F76CA5}"/>
              </a:ext>
            </a:extLst>
          </p:cNvPr>
          <p:cNvSpPr/>
          <p:nvPr/>
        </p:nvSpPr>
        <p:spPr>
          <a:xfrm>
            <a:off x="9353942" y="2875250"/>
            <a:ext cx="2465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6 Capital environmental impact of cities reduction</a:t>
            </a:r>
          </a:p>
          <a:p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ECDE605-FF8A-440B-91D7-3BD138909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60" y="2737787"/>
            <a:ext cx="1071562" cy="107156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215AAA6-FE2E-46B0-A379-1B127E460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53" y="2737787"/>
            <a:ext cx="1071562" cy="1071562"/>
          </a:xfrm>
          <a:prstGeom prst="rect">
            <a:avLst/>
          </a:prstGeom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2C9BC1D0-7741-43F7-8112-91B5F4C1C583}"/>
              </a:ext>
            </a:extLst>
          </p:cNvPr>
          <p:cNvSpPr/>
          <p:nvPr/>
        </p:nvSpPr>
        <p:spPr>
          <a:xfrm>
            <a:off x="328037" y="4043979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7D66E0EB-6231-492A-A288-47DD131FE6FE}"/>
              </a:ext>
            </a:extLst>
          </p:cNvPr>
          <p:cNvSpPr/>
          <p:nvPr/>
        </p:nvSpPr>
        <p:spPr>
          <a:xfrm>
            <a:off x="4246851" y="4043979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D5A34098-5177-4D2A-B850-F8BD5289F9BE}"/>
              </a:ext>
            </a:extLst>
          </p:cNvPr>
          <p:cNvSpPr/>
          <p:nvPr/>
        </p:nvSpPr>
        <p:spPr>
          <a:xfrm>
            <a:off x="8165665" y="4054689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5A7BDE2-616F-4033-A7EF-F0F22620FAE8}"/>
              </a:ext>
            </a:extLst>
          </p:cNvPr>
          <p:cNvSpPr/>
          <p:nvPr/>
        </p:nvSpPr>
        <p:spPr>
          <a:xfrm>
            <a:off x="1758131" y="4127258"/>
            <a:ext cx="2183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Access to safe and inclusive public space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D82E542-BDC5-4DC6-94DE-B06040549E54}"/>
              </a:ext>
            </a:extLst>
          </p:cNvPr>
          <p:cNvSpPr/>
          <p:nvPr/>
        </p:nvSpPr>
        <p:spPr>
          <a:xfrm>
            <a:off x="5617703" y="4220186"/>
            <a:ext cx="2446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a.1  Urban-rural linkages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79FD0AF-C919-43B8-9C13-5DC4A538EF1F}"/>
              </a:ext>
            </a:extLst>
          </p:cNvPr>
          <p:cNvSpPr/>
          <p:nvPr/>
        </p:nvSpPr>
        <p:spPr>
          <a:xfrm>
            <a:off x="9394130" y="4036020"/>
            <a:ext cx="2465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b.1 Implementation of mitigation and adaptation plans and policies</a:t>
            </a:r>
          </a:p>
          <a:p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40F8D4-2121-49FA-B105-763A32BA7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43" y="4036020"/>
            <a:ext cx="1071562" cy="10715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28AFC2E-4C85-4002-A247-0A81771D44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2286" y="4062731"/>
            <a:ext cx="1071562" cy="1071562"/>
          </a:xfrm>
          <a:prstGeom prst="rect">
            <a:avLst/>
          </a:prstGeom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A23B4B9E-330C-4D1D-8C02-3CC5971C6F01}"/>
              </a:ext>
            </a:extLst>
          </p:cNvPr>
          <p:cNvSpPr/>
          <p:nvPr/>
        </p:nvSpPr>
        <p:spPr>
          <a:xfrm>
            <a:off x="320454" y="5256915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A4A645C4-1B4D-4359-8889-74CBDBF9EE17}"/>
              </a:ext>
            </a:extLst>
          </p:cNvPr>
          <p:cNvSpPr/>
          <p:nvPr/>
        </p:nvSpPr>
        <p:spPr>
          <a:xfrm>
            <a:off x="4239268" y="5256915"/>
            <a:ext cx="3778089" cy="107156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E9BF239-BE36-464E-9DB1-DCC91B40CF55}"/>
              </a:ext>
            </a:extLst>
          </p:cNvPr>
          <p:cNvSpPr/>
          <p:nvPr/>
        </p:nvSpPr>
        <p:spPr>
          <a:xfrm>
            <a:off x="1750548" y="5340194"/>
            <a:ext cx="24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b.2 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Countries with existing local disaster reduction strategy 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93D82BE-1F60-404E-984B-1931BEF8C4A2}"/>
              </a:ext>
            </a:extLst>
          </p:cNvPr>
          <p:cNvSpPr/>
          <p:nvPr/>
        </p:nvSpPr>
        <p:spPr>
          <a:xfrm>
            <a:off x="5610120" y="5433122"/>
            <a:ext cx="2446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11.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c.1  Sustainable and resilient buildings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FC1F7800-7801-4416-8F98-3AD53AFCF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75" y="5248956"/>
            <a:ext cx="1071562" cy="107156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76F160A-4B16-4C12-BDF9-0E812B291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9323" y="5256915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white"/>
                </a:solidFill>
              </a:rPr>
              <a:pPr/>
              <a:t>4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" name="タイトル プレースホルダー 1">
            <a:extLst>
              <a:ext uri="{FF2B5EF4-FFF2-40B4-BE49-F238E27FC236}">
                <a16:creationId xmlns:a16="http://schemas.microsoft.com/office/drawing/2014/main" id="{4B6C7432-C282-4930-9B9F-F3833F6453AF}"/>
              </a:ext>
            </a:extLst>
          </p:cNvPr>
          <p:cNvSpPr txBox="1">
            <a:spLocks/>
          </p:cNvSpPr>
          <p:nvPr/>
        </p:nvSpPr>
        <p:spPr>
          <a:xfrm>
            <a:off x="690896" y="544945"/>
            <a:ext cx="108102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0" kern="1200" baseline="0">
                <a:solidFill>
                  <a:srgbClr val="418438"/>
                </a:solidFill>
                <a:latin typeface="Segoe UI Semibold" panose="020B0702040204020203" pitchFamily="34" charset="0"/>
                <a:ea typeface="HGPｺﾞｼｯｸM" panose="020B0600000000000000" pitchFamily="50" charset="-128"/>
                <a:cs typeface="+mj-cs"/>
              </a:defRPr>
            </a:lvl1pPr>
          </a:lstStyle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Many of the city goals are linked to other goals</a:t>
            </a:r>
            <a:endParaRPr lang="ja-JP" altLang="en-US" sz="28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88CD4571-32CC-405A-8D0D-10BFE47881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7" y="1582540"/>
            <a:ext cx="1698892" cy="1698892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4D5CC0E8-132A-4233-8E53-A2D1BADC8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79" y="3330175"/>
            <a:ext cx="1047529" cy="99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7C9A675-B3E6-474A-AB57-3DFEC67E6D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19" y="4368309"/>
            <a:ext cx="1047529" cy="99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EEBFA09-FB65-42A0-BCB7-71DFB4D90D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07" y="4370649"/>
            <a:ext cx="1065672" cy="99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図 52" descr="http://www.unic.or.jp/files/sdg_icon_12_en.png">
            <a:extLst>
              <a:ext uri="{FF2B5EF4-FFF2-40B4-BE49-F238E27FC236}">
                <a16:creationId xmlns:a16="http://schemas.microsoft.com/office/drawing/2014/main" id="{B38A8CCC-3955-4375-9A61-AAA961F609D3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19" y="3327836"/>
            <a:ext cx="1047528" cy="99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図 53" descr="http://www.unic.or.jp/files/sdg_icon_13_en.png">
            <a:extLst>
              <a:ext uri="{FF2B5EF4-FFF2-40B4-BE49-F238E27FC236}">
                <a16:creationId xmlns:a16="http://schemas.microsoft.com/office/drawing/2014/main" id="{095A491E-3B7D-4F56-BC01-FC04C7683468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32" y="4392221"/>
            <a:ext cx="994071" cy="9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テキス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56B5AC33-376F-4740-BAFF-B32A5C0EC08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97" y="3327835"/>
            <a:ext cx="994071" cy="99407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2DF1782-9F25-4883-A719-0338DFF7E02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082" t="12644" r="36901" b="11703"/>
          <a:stretch/>
        </p:blipFill>
        <p:spPr>
          <a:xfrm>
            <a:off x="1050656" y="1600251"/>
            <a:ext cx="5480318" cy="4856921"/>
          </a:xfrm>
          <a:prstGeom prst="rect">
            <a:avLst/>
          </a:prstGeom>
        </p:spPr>
      </p:pic>
      <p:sp>
        <p:nvSpPr>
          <p:cNvPr id="55" name="タイトル プレースホルダー 1">
            <a:extLst>
              <a:ext uri="{FF2B5EF4-FFF2-40B4-BE49-F238E27FC236}">
                <a16:creationId xmlns:a16="http://schemas.microsoft.com/office/drawing/2014/main" id="{DAAE44D6-6D46-40F2-876A-1361737B657D}"/>
              </a:ext>
            </a:extLst>
          </p:cNvPr>
          <p:cNvSpPr txBox="1">
            <a:spLocks/>
          </p:cNvSpPr>
          <p:nvPr/>
        </p:nvSpPr>
        <p:spPr>
          <a:xfrm>
            <a:off x="1350191" y="1439350"/>
            <a:ext cx="5010852" cy="61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0" kern="1200" baseline="0">
                <a:solidFill>
                  <a:srgbClr val="418438"/>
                </a:solidFill>
                <a:latin typeface="Segoe UI Semibold" panose="020B0702040204020203" pitchFamily="34" charset="0"/>
                <a:ea typeface="HGPｺﾞｼｯｸM" panose="020B0600000000000000" pitchFamily="50" charset="-128"/>
                <a:cs typeface="+mj-cs"/>
              </a:defRPr>
            </a:lvl1pPr>
          </a:lstStyle>
          <a:p>
            <a:pPr algn="ctr"/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Indonesia</a:t>
            </a:r>
            <a:endParaRPr lang="ja-JP" altLang="en-US" sz="1800" dirty="0">
              <a:solidFill>
                <a:schemeClr val="accent3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6" name="タイトル プレースホルダー 1">
            <a:extLst>
              <a:ext uri="{FF2B5EF4-FFF2-40B4-BE49-F238E27FC236}">
                <a16:creationId xmlns:a16="http://schemas.microsoft.com/office/drawing/2014/main" id="{CB5B06E9-C4EB-49A6-A27F-F160486AE619}"/>
              </a:ext>
            </a:extLst>
          </p:cNvPr>
          <p:cNvSpPr txBox="1">
            <a:spLocks/>
          </p:cNvSpPr>
          <p:nvPr/>
        </p:nvSpPr>
        <p:spPr>
          <a:xfrm>
            <a:off x="258418" y="6008037"/>
            <a:ext cx="2932044" cy="61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0" kern="1200" baseline="0">
                <a:solidFill>
                  <a:srgbClr val="418438"/>
                </a:solidFill>
                <a:latin typeface="Segoe UI Semibold" panose="020B0702040204020203" pitchFamily="34" charset="0"/>
                <a:ea typeface="HGPｺﾞｼｯｸM" panose="020B0600000000000000" pitchFamily="50" charset="-128"/>
                <a:cs typeface="+mj-cs"/>
              </a:defRPr>
            </a:lvl1pPr>
          </a:lstStyle>
          <a:p>
            <a:pPr algn="ctr"/>
            <a:r>
              <a:rPr lang="en-US" altLang="ja-JP" sz="1200" dirty="0">
                <a:solidFill>
                  <a:schemeClr val="accent3">
                    <a:lumMod val="50000"/>
                  </a:schemeClr>
                </a:solidFill>
              </a:rPr>
              <a:t>Zhou and Moinuddin, 2018</a:t>
            </a:r>
            <a:endParaRPr lang="ja-JP" altLang="en-US" sz="1100" dirty="0">
              <a:solidFill>
                <a:schemeClr val="accent3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0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756745" y="1481959"/>
            <a:ext cx="10142483" cy="47944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potentially important synergies/trade-offs between climate and other development goals in cities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Synergies: a city focused only on maximizing reductions in GHGs might also emphasize job creation, adequate housing, and helping an aging society etc.</a:t>
            </a:r>
          </a:p>
          <a:p>
            <a:pPr lvl="1"/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Trade-offs: a city focused on increasing accessibility might promote motorized transport and vehicle-centric lifestyles that increase GHGs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Realizing synergies and avoiding trade-offs will require integrating climate and other sustainability concerns into city plans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6248" y="704193"/>
            <a:ext cx="716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04" y="529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Multilevel Governance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3904" y="1355834"/>
            <a:ext cx="7529186" cy="4491382"/>
          </a:xfrm>
          <a:prstGeom prst="rect">
            <a:avLst/>
          </a:prstGeom>
          <a:solidFill>
            <a:schemeClr val="bg1"/>
          </a:solidFill>
          <a:ln w="180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11647" y="3364184"/>
            <a:ext cx="14713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Ministry of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0980" y="3364183"/>
            <a:ext cx="14713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Ministry of Finance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5216" y="3364183"/>
            <a:ext cx="1600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Ministry of Social Affairs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4991" y="2602181"/>
            <a:ext cx="16008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err="1"/>
              <a:t>Int</a:t>
            </a:r>
            <a:r>
              <a:rPr lang="en-GB" sz="1400" b="1" dirty="0"/>
              <a:t> Org Social Issues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1647" y="2602182"/>
            <a:ext cx="1471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err="1"/>
              <a:t>Int</a:t>
            </a:r>
            <a:r>
              <a:rPr lang="en-GB" sz="1400" b="1" dirty="0"/>
              <a:t> Org </a:t>
            </a:r>
            <a:r>
              <a:rPr lang="en-GB" sz="1400" b="1" dirty="0" err="1"/>
              <a:t>Env</a:t>
            </a:r>
            <a:r>
              <a:rPr lang="en-GB" sz="1400" b="1" dirty="0"/>
              <a:t> 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0980" y="2604895"/>
            <a:ext cx="1471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err="1"/>
              <a:t>Int</a:t>
            </a:r>
            <a:r>
              <a:rPr lang="en-GB" sz="1400" b="1" dirty="0"/>
              <a:t> Org Finance Issues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2900" y="4051389"/>
            <a:ext cx="1600854" cy="598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Department of Social Affairs </a:t>
            </a:r>
          </a:p>
        </p:txBody>
      </p:sp>
      <p:sp>
        <p:nvSpPr>
          <p:cNvPr id="14" name="Left-Right Arrow 13"/>
          <p:cNvSpPr/>
          <p:nvPr/>
        </p:nvSpPr>
        <p:spPr>
          <a:xfrm rot="16200000">
            <a:off x="2141561" y="3304331"/>
            <a:ext cx="2346132" cy="642923"/>
          </a:xfrm>
          <a:prstGeom prst="leftRightArrow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15" name="Left-Right Arrow 14"/>
          <p:cNvSpPr/>
          <p:nvPr/>
        </p:nvSpPr>
        <p:spPr>
          <a:xfrm>
            <a:off x="3419226" y="2063933"/>
            <a:ext cx="4812861" cy="617464"/>
          </a:xfrm>
          <a:prstGeom prst="leftRightArrow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16" name="TextBox 15"/>
          <p:cNvSpPr txBox="1"/>
          <p:nvPr/>
        </p:nvSpPr>
        <p:spPr>
          <a:xfrm>
            <a:off x="4529896" y="1917552"/>
            <a:ext cx="278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1. Horizontal Coordination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76018" y="3385735"/>
            <a:ext cx="287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2. Vertical Coordination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9846" y="4052258"/>
            <a:ext cx="1493174" cy="598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Department of </a:t>
            </a:r>
            <a:r>
              <a:rPr lang="en-GB" sz="1400" b="1" dirty="0" smtClean="0"/>
              <a:t>Environment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6780980" y="4051388"/>
            <a:ext cx="1493174" cy="598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Department of </a:t>
            </a:r>
            <a:r>
              <a:rPr lang="en-GB" sz="1400" b="1" dirty="0" smtClean="0"/>
              <a:t>Finance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360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Social </a:t>
            </a:r>
            <a:r>
              <a:rPr lang="en-US" b="1" dirty="0" smtClean="0">
                <a:latin typeface="Arial Black" panose="020B0A04020102020204" pitchFamily="34" charset="0"/>
              </a:rPr>
              <a:t>Inclusion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246" y="1690688"/>
            <a:ext cx="6624736" cy="4248472"/>
          </a:xfrm>
          <a:prstGeom prst="rect">
            <a:avLst/>
          </a:prstGeom>
          <a:solidFill>
            <a:schemeClr val="bg1"/>
          </a:solidFill>
          <a:ln w="180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31340" y="3230151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Ministry of Environment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0673" y="3230150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Ministry of Finance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4909" y="3230150"/>
            <a:ext cx="1600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Ministry of Social Affairs 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4684" y="2468148"/>
            <a:ext cx="16008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Int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Org Social Issues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1340" y="2468149"/>
            <a:ext cx="1471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Int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Org </a:t>
            </a:r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Env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0673" y="2470862"/>
            <a:ext cx="1471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Int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Org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Finance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Issues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1340" y="3944774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Department of </a:t>
            </a:r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Env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289" y="3917356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Department of Finance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4909" y="3930596"/>
            <a:ext cx="1600854" cy="598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Department of Social Affairs 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 rot="16200000">
            <a:off x="2140935" y="3365105"/>
            <a:ext cx="2346132" cy="642923"/>
          </a:xfrm>
          <a:prstGeom prst="leftRightArrow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359185" y="2043744"/>
            <a:ext cx="4812861" cy="617464"/>
          </a:xfrm>
          <a:prstGeom prst="leftRightArrow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3740" y="2174945"/>
            <a:ext cx="278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1. Horizontal Coordination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132265" y="3409776"/>
            <a:ext cx="231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2. Vertical Coordination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441" y="4332015"/>
            <a:ext cx="4345604" cy="1891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Left-Right Arrow 19"/>
          <p:cNvSpPr/>
          <p:nvPr/>
        </p:nvSpPr>
        <p:spPr>
          <a:xfrm rot="16200000">
            <a:off x="5216139" y="4191929"/>
            <a:ext cx="1017030" cy="642923"/>
          </a:xfrm>
          <a:prstGeom prst="leftRightArrow">
            <a:avLst/>
          </a:prstGeom>
          <a:solidFill>
            <a:srgbClr val="2C06E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1" name="Left-Right Arrow 20"/>
          <p:cNvSpPr/>
          <p:nvPr/>
        </p:nvSpPr>
        <p:spPr>
          <a:xfrm rot="16200000">
            <a:off x="6192641" y="4188446"/>
            <a:ext cx="1017030" cy="642923"/>
          </a:xfrm>
          <a:prstGeom prst="leftRightArrow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2" name="Left-Right Arrow 21"/>
          <p:cNvSpPr/>
          <p:nvPr/>
        </p:nvSpPr>
        <p:spPr>
          <a:xfrm rot="16200000">
            <a:off x="4178682" y="4205793"/>
            <a:ext cx="1017030" cy="642923"/>
          </a:xfrm>
          <a:prstGeom prst="leftRightArrow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15690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8656" y="1690688"/>
            <a:ext cx="6624736" cy="4248472"/>
          </a:xfrm>
          <a:prstGeom prst="rect">
            <a:avLst/>
          </a:prstGeom>
          <a:solidFill>
            <a:schemeClr val="bg1"/>
          </a:solidFill>
          <a:ln w="180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46750" y="3230151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Ministry of Environment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083" y="3230150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Ministry of Finance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0319" y="3230150"/>
            <a:ext cx="1600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Ministry of Social Affairs 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0094" y="2468148"/>
            <a:ext cx="16008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Int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Org Social Issues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6750" y="2468149"/>
            <a:ext cx="1471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Int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Org </a:t>
            </a:r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Env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Issues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6083" y="2470862"/>
            <a:ext cx="14713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Int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 Org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Finance 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Issues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6750" y="3944774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Department of </a:t>
            </a:r>
            <a:r>
              <a:rPr lang="en-GB" sz="1600" b="1" dirty="0" err="1">
                <a:solidFill>
                  <a:schemeClr val="bg2">
                    <a:lumMod val="75000"/>
                  </a:schemeClr>
                </a:solidFill>
              </a:rPr>
              <a:t>Env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3699" y="3917356"/>
            <a:ext cx="1471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Department of Finance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0319" y="3930596"/>
            <a:ext cx="1600854" cy="598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Department of Social Affairs 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 rot="16200000">
            <a:off x="2256345" y="3365105"/>
            <a:ext cx="2346132" cy="642923"/>
          </a:xfrm>
          <a:prstGeom prst="leftRightArrow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474595" y="2043744"/>
            <a:ext cx="4812861" cy="617464"/>
          </a:xfrm>
          <a:prstGeom prst="leftRightArrow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9150" y="2174945"/>
            <a:ext cx="278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1. Horizontal Coordination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247675" y="3409776"/>
            <a:ext cx="231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2. Vertical Coordination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AutoShape 2" descr="Image result for Coal Fired Power Plant Clip 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lowchart: Extract 29"/>
          <p:cNvSpPr/>
          <p:nvPr/>
        </p:nvSpPr>
        <p:spPr>
          <a:xfrm>
            <a:off x="4462193" y="3043487"/>
            <a:ext cx="2021054" cy="1415070"/>
          </a:xfrm>
          <a:prstGeom prst="flowChartExtract">
            <a:avLst/>
          </a:prstGeom>
          <a:noFill/>
          <a:ln w="12065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Coal Fired Power Plant Clip Ar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r="14900"/>
          <a:stretch/>
        </p:blipFill>
        <p:spPr bwMode="auto">
          <a:xfrm>
            <a:off x="4497383" y="1988335"/>
            <a:ext cx="1440160" cy="1242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83" y="4369935"/>
            <a:ext cx="1664166" cy="1073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432" y="3409660"/>
            <a:ext cx="1849794" cy="131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68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7" y="1796750"/>
            <a:ext cx="10241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“A crisis is a terrible thing to waste”</a:t>
            </a:r>
          </a:p>
          <a:p>
            <a:pPr algn="ctr"/>
            <a:endParaRPr lang="en-GB" sz="4400" dirty="0" smtClean="0">
              <a:latin typeface="tt_norms"/>
            </a:endParaRPr>
          </a:p>
          <a:p>
            <a:pPr algn="ctr"/>
            <a:r>
              <a:rPr lang="en-GB" sz="2000" i="1" dirty="0" smtClean="0">
                <a:latin typeface="tt_norms"/>
              </a:rPr>
              <a:t>Paul </a:t>
            </a:r>
            <a:r>
              <a:rPr lang="en-GB" sz="2000" i="1" dirty="0" err="1">
                <a:latin typeface="tt_norms"/>
              </a:rPr>
              <a:t>Romer</a:t>
            </a:r>
            <a:r>
              <a:rPr lang="en-GB" sz="2000" i="1" dirty="0">
                <a:latin typeface="tt_norms"/>
              </a:rPr>
              <a:t>, economist, Stanford University</a:t>
            </a:r>
            <a:endParaRPr lang="en-GB" sz="2000" b="0" i="1" dirty="0">
              <a:effectLst/>
              <a:latin typeface="tt_norms"/>
            </a:endParaRPr>
          </a:p>
        </p:txBody>
      </p:sp>
      <p:sp>
        <p:nvSpPr>
          <p:cNvPr id="3" name="Lightning Bolt 2"/>
          <p:cNvSpPr/>
          <p:nvPr/>
        </p:nvSpPr>
        <p:spPr>
          <a:xfrm>
            <a:off x="4788130" y="4023360"/>
            <a:ext cx="1995055" cy="2136370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56116" y="4329538"/>
            <a:ext cx="2527069" cy="5818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Exogenous shock</a:t>
            </a:r>
          </a:p>
        </p:txBody>
      </p:sp>
    </p:spTree>
    <p:extLst>
      <p:ext uri="{BB962C8B-B14F-4D97-AF65-F5344CB8AC3E}">
        <p14:creationId xmlns:p14="http://schemas.microsoft.com/office/powerpoint/2010/main" val="63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582</Words>
  <Application>Microsoft Office PowerPoint</Application>
  <PresentationFormat>Widescreen</PresentationFormat>
  <Paragraphs>106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HGPｺﾞｼｯｸE</vt:lpstr>
      <vt:lpstr>HGPｺﾞｼｯｸM</vt:lpstr>
      <vt:lpstr>tt_norms</vt:lpstr>
      <vt:lpstr>游ゴシック</vt:lpstr>
      <vt:lpstr>游ゴシック Light</vt:lpstr>
      <vt:lpstr>Arial</vt:lpstr>
      <vt:lpstr>Arial Black</vt:lpstr>
      <vt:lpstr>Segoe UI</vt:lpstr>
      <vt:lpstr>Segoe UI Semibold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Multilevel Governance</vt:lpstr>
      <vt:lpstr>Social Inclusion</vt:lpstr>
      <vt:lpstr>Vested Interests</vt:lpstr>
      <vt:lpstr>PowerPoint Presentation</vt:lpstr>
      <vt:lpstr>PowerPoint Presentation</vt:lpstr>
      <vt:lpstr>PowerPoint Presentation</vt:lpstr>
      <vt:lpstr>PowerPoint Presentation</vt:lpstr>
      <vt:lpstr>The Case of Kyoto </vt:lpstr>
      <vt:lpstr>Overall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ryoko nakano</dc:creator>
  <cp:lastModifiedBy>zusman</cp:lastModifiedBy>
  <cp:revision>117</cp:revision>
  <dcterms:created xsi:type="dcterms:W3CDTF">2018-08-26T03:00:03Z</dcterms:created>
  <dcterms:modified xsi:type="dcterms:W3CDTF">2020-12-15T05:37:15Z</dcterms:modified>
</cp:coreProperties>
</file>